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6CE5E-2C8C-40B5-A46F-CBD029748ED9}" v="1069" dt="2024-03-11T12:01:18.97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59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48B118-4D8A-416D-AF72-4E0F0E74C3D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E675D3D-3811-4593-855D-6AB9B9C47605}">
      <dgm:prSet phldrT="[Text]"/>
      <dgm:spPr/>
      <dgm:t>
        <a:bodyPr/>
        <a:lstStyle/>
        <a:p>
          <a:r>
            <a:rPr lang="sv-SE" dirty="0">
              <a:latin typeface="Abadi" panose="020B0604020104020204" pitchFamily="34" charset="0"/>
            </a:rPr>
            <a:t>Requesting Launch Data from SpaceX REST API</a:t>
          </a:r>
          <a:endParaRPr lang="en-US" dirty="0">
            <a:latin typeface="Abadi" panose="020B0604020104020204" pitchFamily="34" charset="0"/>
          </a:endParaRPr>
        </a:p>
      </dgm:t>
    </dgm:pt>
    <dgm:pt modelId="{3A63986B-D87A-4376-A56F-D86A16C85A6B}" type="parTrans" cxnId="{A1594057-65F4-4B24-B4A4-A5A4B33246D2}">
      <dgm:prSet/>
      <dgm:spPr/>
      <dgm:t>
        <a:bodyPr/>
        <a:lstStyle/>
        <a:p>
          <a:endParaRPr lang="en-US">
            <a:latin typeface="Abadi" panose="020B0604020104020204" pitchFamily="34" charset="0"/>
          </a:endParaRPr>
        </a:p>
      </dgm:t>
    </dgm:pt>
    <dgm:pt modelId="{21EFF0EE-C267-43BE-A435-D1222F6505FF}" type="sibTrans" cxnId="{A1594057-65F4-4B24-B4A4-A5A4B33246D2}">
      <dgm:prSet/>
      <dgm:spPr/>
      <dgm:t>
        <a:bodyPr/>
        <a:lstStyle/>
        <a:p>
          <a:endParaRPr lang="en-US">
            <a:latin typeface="Abadi" panose="020B0604020104020204" pitchFamily="34" charset="0"/>
          </a:endParaRPr>
        </a:p>
      </dgm:t>
    </dgm:pt>
    <dgm:pt modelId="{7F163044-6961-4CE4-BDA9-C33823E4DFA8}">
      <dgm:prSet phldrT="[Text]"/>
      <dgm:spPr/>
      <dgm:t>
        <a:bodyPr/>
        <a:lstStyle/>
        <a:p>
          <a:r>
            <a:rPr lang="sv-SE" dirty="0">
              <a:latin typeface="Abadi" panose="020B0604020104020204" pitchFamily="34" charset="0"/>
            </a:rPr>
            <a:t>Decoding of response content using .json() and turning API response to datafram .json_normalize()</a:t>
          </a:r>
          <a:endParaRPr lang="en-US" dirty="0">
            <a:latin typeface="Abadi" panose="020B0604020104020204" pitchFamily="34" charset="0"/>
          </a:endParaRPr>
        </a:p>
      </dgm:t>
    </dgm:pt>
    <dgm:pt modelId="{71836356-2959-4DA4-8ABE-13805D94B9EF}" type="parTrans" cxnId="{46301251-04BB-4D8E-8EC3-24606141F7FE}">
      <dgm:prSet/>
      <dgm:spPr/>
      <dgm:t>
        <a:bodyPr/>
        <a:lstStyle/>
        <a:p>
          <a:endParaRPr lang="en-US">
            <a:latin typeface="Abadi" panose="020B0604020104020204" pitchFamily="34" charset="0"/>
          </a:endParaRPr>
        </a:p>
      </dgm:t>
    </dgm:pt>
    <dgm:pt modelId="{F628951B-17F6-4BAC-8843-814F0149A133}" type="sibTrans" cxnId="{46301251-04BB-4D8E-8EC3-24606141F7FE}">
      <dgm:prSet/>
      <dgm:spPr/>
      <dgm:t>
        <a:bodyPr/>
        <a:lstStyle/>
        <a:p>
          <a:endParaRPr lang="en-US">
            <a:latin typeface="Abadi" panose="020B0604020104020204" pitchFamily="34" charset="0"/>
          </a:endParaRPr>
        </a:p>
      </dgm:t>
    </dgm:pt>
    <dgm:pt modelId="{8E7263F3-FAD7-49A6-B1AC-21A0DD4BD080}">
      <dgm:prSet phldrT="[Text]"/>
      <dgm:spPr/>
      <dgm:t>
        <a:bodyPr/>
        <a:lstStyle/>
        <a:p>
          <a:r>
            <a:rPr lang="sv-SE" dirty="0">
              <a:latin typeface="Abadi" panose="020B0604020104020204" pitchFamily="34" charset="0"/>
            </a:rPr>
            <a:t>Requesting needed information about launches from SPACEX API through custom functions</a:t>
          </a:r>
          <a:endParaRPr lang="en-US" dirty="0">
            <a:latin typeface="Abadi" panose="020B0604020104020204" pitchFamily="34" charset="0"/>
          </a:endParaRPr>
        </a:p>
      </dgm:t>
    </dgm:pt>
    <dgm:pt modelId="{F0C41911-595F-4347-B691-9517D57639BE}" type="parTrans" cxnId="{7C3349C2-AA99-4DE9-9AAA-46B9DF252E0F}">
      <dgm:prSet/>
      <dgm:spPr/>
      <dgm:t>
        <a:bodyPr/>
        <a:lstStyle/>
        <a:p>
          <a:endParaRPr lang="en-US">
            <a:latin typeface="Abadi" panose="020B0604020104020204" pitchFamily="34" charset="0"/>
          </a:endParaRPr>
        </a:p>
      </dgm:t>
    </dgm:pt>
    <dgm:pt modelId="{DB69CFB0-3D2E-4832-93EF-242BFD4A8B22}" type="sibTrans" cxnId="{7C3349C2-AA99-4DE9-9AAA-46B9DF252E0F}">
      <dgm:prSet/>
      <dgm:spPr/>
      <dgm:t>
        <a:bodyPr/>
        <a:lstStyle/>
        <a:p>
          <a:endParaRPr lang="en-US">
            <a:latin typeface="Abadi" panose="020B0604020104020204" pitchFamily="34" charset="0"/>
          </a:endParaRPr>
        </a:p>
      </dgm:t>
    </dgm:pt>
    <dgm:pt modelId="{621D11BC-8F41-4012-95B8-1349819B8578}">
      <dgm:prSet phldrT="[Text]"/>
      <dgm:spPr/>
      <dgm:t>
        <a:bodyPr/>
        <a:lstStyle/>
        <a:p>
          <a:r>
            <a:rPr lang="sv-SE" dirty="0">
              <a:latin typeface="Abadi" panose="020B0604020104020204" pitchFamily="34" charset="0"/>
            </a:rPr>
            <a:t>Flattening the data into a Pandas dataframe</a:t>
          </a:r>
          <a:endParaRPr lang="en-US" dirty="0">
            <a:latin typeface="Abadi" panose="020B0604020104020204" pitchFamily="34" charset="0"/>
          </a:endParaRPr>
        </a:p>
      </dgm:t>
    </dgm:pt>
    <dgm:pt modelId="{AE608DF1-EE62-4AC3-9F65-EDED1B11D5E0}" type="parTrans" cxnId="{A0461DD4-AEC6-4B60-BF7C-2960F4F26E31}">
      <dgm:prSet/>
      <dgm:spPr/>
      <dgm:t>
        <a:bodyPr/>
        <a:lstStyle/>
        <a:p>
          <a:endParaRPr lang="en-US">
            <a:latin typeface="Abadi" panose="020B0604020104020204" pitchFamily="34" charset="0"/>
          </a:endParaRPr>
        </a:p>
      </dgm:t>
    </dgm:pt>
    <dgm:pt modelId="{92E372CA-452B-499E-8F9E-FCE7AF3BBD92}" type="sibTrans" cxnId="{A0461DD4-AEC6-4B60-BF7C-2960F4F26E31}">
      <dgm:prSet/>
      <dgm:spPr/>
      <dgm:t>
        <a:bodyPr/>
        <a:lstStyle/>
        <a:p>
          <a:endParaRPr lang="en-US">
            <a:latin typeface="Abadi" panose="020B0604020104020204" pitchFamily="34" charset="0"/>
          </a:endParaRPr>
        </a:p>
      </dgm:t>
    </dgm:pt>
    <dgm:pt modelId="{368CC63E-9255-41CF-AE4B-9C4E7739E16E}">
      <dgm:prSet phldrT="[Text]"/>
      <dgm:spPr/>
      <dgm:t>
        <a:bodyPr/>
        <a:lstStyle/>
        <a:p>
          <a:r>
            <a:rPr lang="sv-SE" dirty="0">
              <a:latin typeface="Abadi" panose="020B0604020104020204" pitchFamily="34" charset="0"/>
            </a:rPr>
            <a:t>Filtering the dataframe for Falcon 9 data only</a:t>
          </a:r>
          <a:endParaRPr lang="en-US" dirty="0">
            <a:latin typeface="Abadi" panose="020B0604020104020204" pitchFamily="34" charset="0"/>
          </a:endParaRPr>
        </a:p>
      </dgm:t>
    </dgm:pt>
    <dgm:pt modelId="{AF23A785-B2E3-4505-AA78-47461A935C38}" type="parTrans" cxnId="{7688F3A2-0462-4550-88CD-4871FA4A5A6F}">
      <dgm:prSet/>
      <dgm:spPr/>
      <dgm:t>
        <a:bodyPr/>
        <a:lstStyle/>
        <a:p>
          <a:endParaRPr lang="en-US">
            <a:latin typeface="Abadi" panose="020B0604020104020204" pitchFamily="34" charset="0"/>
          </a:endParaRPr>
        </a:p>
      </dgm:t>
    </dgm:pt>
    <dgm:pt modelId="{6808FC47-DE4A-45A1-9A7B-21ACBAC37DAA}" type="sibTrans" cxnId="{7688F3A2-0462-4550-88CD-4871FA4A5A6F}">
      <dgm:prSet/>
      <dgm:spPr/>
      <dgm:t>
        <a:bodyPr/>
        <a:lstStyle/>
        <a:p>
          <a:endParaRPr lang="en-US">
            <a:latin typeface="Abadi" panose="020B0604020104020204" pitchFamily="34" charset="0"/>
          </a:endParaRPr>
        </a:p>
      </dgm:t>
    </dgm:pt>
    <dgm:pt modelId="{5A67B8FB-1D52-4923-B0F4-400F3DA60A8C}">
      <dgm:prSet/>
      <dgm:spPr/>
      <dgm:t>
        <a:bodyPr/>
        <a:lstStyle/>
        <a:p>
          <a:r>
            <a:rPr lang="sv-SE" dirty="0">
              <a:latin typeface="Abadi" panose="020B0604020104020204" pitchFamily="34" charset="0"/>
            </a:rPr>
            <a:t>Replacing missing Payload Mass values using calculated .mean() from the same column</a:t>
          </a:r>
          <a:endParaRPr lang="en-US" dirty="0">
            <a:latin typeface="Abadi" panose="020B0604020104020204" pitchFamily="34" charset="0"/>
          </a:endParaRPr>
        </a:p>
      </dgm:t>
    </dgm:pt>
    <dgm:pt modelId="{364A11FB-07DA-4788-8200-5A91B29357CC}" type="parTrans" cxnId="{D6E1918F-4799-48D4-902D-3AC7C79ABC96}">
      <dgm:prSet/>
      <dgm:spPr/>
      <dgm:t>
        <a:bodyPr/>
        <a:lstStyle/>
        <a:p>
          <a:endParaRPr lang="en-US">
            <a:latin typeface="Abadi" panose="020B0604020104020204" pitchFamily="34" charset="0"/>
          </a:endParaRPr>
        </a:p>
      </dgm:t>
    </dgm:pt>
    <dgm:pt modelId="{DE0762E6-A809-483B-8632-9ACE11E3ABE6}" type="sibTrans" cxnId="{D6E1918F-4799-48D4-902D-3AC7C79ABC96}">
      <dgm:prSet/>
      <dgm:spPr/>
      <dgm:t>
        <a:bodyPr/>
        <a:lstStyle/>
        <a:p>
          <a:endParaRPr lang="en-US">
            <a:latin typeface="Abadi" panose="020B0604020104020204" pitchFamily="34" charset="0"/>
          </a:endParaRPr>
        </a:p>
      </dgm:t>
    </dgm:pt>
    <dgm:pt modelId="{5A2CD47D-866F-46B5-ACD3-B83C01886DBD}">
      <dgm:prSet/>
      <dgm:spPr/>
      <dgm:t>
        <a:bodyPr/>
        <a:lstStyle/>
        <a:p>
          <a:r>
            <a:rPr lang="sv-SE" dirty="0">
              <a:latin typeface="Abadi" panose="020B0604020104020204" pitchFamily="34" charset="0"/>
            </a:rPr>
            <a:t>Exporting the data to CSV</a:t>
          </a:r>
          <a:endParaRPr lang="en-US" dirty="0">
            <a:latin typeface="Abadi" panose="020B0604020104020204" pitchFamily="34" charset="0"/>
          </a:endParaRPr>
        </a:p>
      </dgm:t>
    </dgm:pt>
    <dgm:pt modelId="{0FE46028-B92C-4453-93ED-B045FBA4D9DD}" type="parTrans" cxnId="{DFD428C0-9600-4F63-AFBD-32C927C909BB}">
      <dgm:prSet/>
      <dgm:spPr/>
      <dgm:t>
        <a:bodyPr/>
        <a:lstStyle/>
        <a:p>
          <a:endParaRPr lang="en-US">
            <a:latin typeface="Abadi" panose="020B0604020104020204" pitchFamily="34" charset="0"/>
          </a:endParaRPr>
        </a:p>
      </dgm:t>
    </dgm:pt>
    <dgm:pt modelId="{A896425E-996E-4023-A504-F02251CB2CA3}" type="sibTrans" cxnId="{DFD428C0-9600-4F63-AFBD-32C927C909BB}">
      <dgm:prSet/>
      <dgm:spPr/>
      <dgm:t>
        <a:bodyPr/>
        <a:lstStyle/>
        <a:p>
          <a:endParaRPr lang="en-US">
            <a:latin typeface="Abadi" panose="020B0604020104020204" pitchFamily="34" charset="0"/>
          </a:endParaRPr>
        </a:p>
      </dgm:t>
    </dgm:pt>
    <dgm:pt modelId="{FB6B77C7-25C8-40AC-AB5D-6B59FC53F250}" type="pres">
      <dgm:prSet presAssocID="{9148B118-4D8A-416D-AF72-4E0F0E74C3DC}" presName="diagram" presStyleCnt="0">
        <dgm:presLayoutVars>
          <dgm:dir/>
          <dgm:resizeHandles val="exact"/>
        </dgm:presLayoutVars>
      </dgm:prSet>
      <dgm:spPr/>
    </dgm:pt>
    <dgm:pt modelId="{D215FEA7-76CE-40FE-B76F-DF1CA881ED67}" type="pres">
      <dgm:prSet presAssocID="{7E675D3D-3811-4593-855D-6AB9B9C47605}" presName="node" presStyleLbl="node1" presStyleIdx="0" presStyleCnt="7">
        <dgm:presLayoutVars>
          <dgm:bulletEnabled val="1"/>
        </dgm:presLayoutVars>
      </dgm:prSet>
      <dgm:spPr/>
    </dgm:pt>
    <dgm:pt modelId="{D925BB6C-AD00-41A1-953F-4022E131E08C}" type="pres">
      <dgm:prSet presAssocID="{21EFF0EE-C267-43BE-A435-D1222F6505FF}" presName="sibTrans" presStyleLbl="sibTrans2D1" presStyleIdx="0" presStyleCnt="6"/>
      <dgm:spPr/>
    </dgm:pt>
    <dgm:pt modelId="{8F2EF6C8-624D-4ACB-B3FF-203F84BE6F69}" type="pres">
      <dgm:prSet presAssocID="{21EFF0EE-C267-43BE-A435-D1222F6505FF}" presName="connectorText" presStyleLbl="sibTrans2D1" presStyleIdx="0" presStyleCnt="6"/>
      <dgm:spPr/>
    </dgm:pt>
    <dgm:pt modelId="{E25F797D-6928-4811-88E4-964F7623A222}" type="pres">
      <dgm:prSet presAssocID="{7F163044-6961-4CE4-BDA9-C33823E4DFA8}" presName="node" presStyleLbl="node1" presStyleIdx="1" presStyleCnt="7">
        <dgm:presLayoutVars>
          <dgm:bulletEnabled val="1"/>
        </dgm:presLayoutVars>
      </dgm:prSet>
      <dgm:spPr/>
    </dgm:pt>
    <dgm:pt modelId="{B597F1F9-F518-4EF7-878C-2C1714F23F05}" type="pres">
      <dgm:prSet presAssocID="{F628951B-17F6-4BAC-8843-814F0149A133}" presName="sibTrans" presStyleLbl="sibTrans2D1" presStyleIdx="1" presStyleCnt="6"/>
      <dgm:spPr/>
    </dgm:pt>
    <dgm:pt modelId="{D9C8B8EA-930A-4610-ADDD-BD8938DC1F69}" type="pres">
      <dgm:prSet presAssocID="{F628951B-17F6-4BAC-8843-814F0149A133}" presName="connectorText" presStyleLbl="sibTrans2D1" presStyleIdx="1" presStyleCnt="6"/>
      <dgm:spPr/>
    </dgm:pt>
    <dgm:pt modelId="{80B3BBA3-AA1E-44E8-9EA7-575048CF82E2}" type="pres">
      <dgm:prSet presAssocID="{8E7263F3-FAD7-49A6-B1AC-21A0DD4BD080}" presName="node" presStyleLbl="node1" presStyleIdx="2" presStyleCnt="7">
        <dgm:presLayoutVars>
          <dgm:bulletEnabled val="1"/>
        </dgm:presLayoutVars>
      </dgm:prSet>
      <dgm:spPr/>
    </dgm:pt>
    <dgm:pt modelId="{C1CCD560-72CC-4636-A4A9-15CA6B2D503E}" type="pres">
      <dgm:prSet presAssocID="{DB69CFB0-3D2E-4832-93EF-242BFD4A8B22}" presName="sibTrans" presStyleLbl="sibTrans2D1" presStyleIdx="2" presStyleCnt="6"/>
      <dgm:spPr/>
    </dgm:pt>
    <dgm:pt modelId="{D08CFA52-414B-4EEC-B276-665C4BB12ECA}" type="pres">
      <dgm:prSet presAssocID="{DB69CFB0-3D2E-4832-93EF-242BFD4A8B22}" presName="connectorText" presStyleLbl="sibTrans2D1" presStyleIdx="2" presStyleCnt="6"/>
      <dgm:spPr/>
    </dgm:pt>
    <dgm:pt modelId="{96F2E14F-D036-4875-AF8F-02F60A67C3D5}" type="pres">
      <dgm:prSet presAssocID="{621D11BC-8F41-4012-95B8-1349819B8578}" presName="node" presStyleLbl="node1" presStyleIdx="3" presStyleCnt="7">
        <dgm:presLayoutVars>
          <dgm:bulletEnabled val="1"/>
        </dgm:presLayoutVars>
      </dgm:prSet>
      <dgm:spPr/>
    </dgm:pt>
    <dgm:pt modelId="{B5193EB7-C3B8-47B8-8536-B1D89ACF130B}" type="pres">
      <dgm:prSet presAssocID="{92E372CA-452B-499E-8F9E-FCE7AF3BBD92}" presName="sibTrans" presStyleLbl="sibTrans2D1" presStyleIdx="3" presStyleCnt="6"/>
      <dgm:spPr/>
    </dgm:pt>
    <dgm:pt modelId="{27CD53BE-F98F-43CF-B65B-C4F1E921C840}" type="pres">
      <dgm:prSet presAssocID="{92E372CA-452B-499E-8F9E-FCE7AF3BBD92}" presName="connectorText" presStyleLbl="sibTrans2D1" presStyleIdx="3" presStyleCnt="6"/>
      <dgm:spPr/>
    </dgm:pt>
    <dgm:pt modelId="{180F1A94-71E7-4BB8-BE06-ADD52195B0D2}" type="pres">
      <dgm:prSet presAssocID="{368CC63E-9255-41CF-AE4B-9C4E7739E16E}" presName="node" presStyleLbl="node1" presStyleIdx="4" presStyleCnt="7">
        <dgm:presLayoutVars>
          <dgm:bulletEnabled val="1"/>
        </dgm:presLayoutVars>
      </dgm:prSet>
      <dgm:spPr/>
    </dgm:pt>
    <dgm:pt modelId="{94E71BC5-7F6D-46EF-B6F0-6372B9B99E4F}" type="pres">
      <dgm:prSet presAssocID="{6808FC47-DE4A-45A1-9A7B-21ACBAC37DAA}" presName="sibTrans" presStyleLbl="sibTrans2D1" presStyleIdx="4" presStyleCnt="6"/>
      <dgm:spPr/>
    </dgm:pt>
    <dgm:pt modelId="{52D03560-392A-4414-9A69-F63E91D4DE0E}" type="pres">
      <dgm:prSet presAssocID="{6808FC47-DE4A-45A1-9A7B-21ACBAC37DAA}" presName="connectorText" presStyleLbl="sibTrans2D1" presStyleIdx="4" presStyleCnt="6"/>
      <dgm:spPr/>
    </dgm:pt>
    <dgm:pt modelId="{B32B9AEA-D90E-4E73-B81F-6CE3FCD54A18}" type="pres">
      <dgm:prSet presAssocID="{5A67B8FB-1D52-4923-B0F4-400F3DA60A8C}" presName="node" presStyleLbl="node1" presStyleIdx="5" presStyleCnt="7">
        <dgm:presLayoutVars>
          <dgm:bulletEnabled val="1"/>
        </dgm:presLayoutVars>
      </dgm:prSet>
      <dgm:spPr/>
    </dgm:pt>
    <dgm:pt modelId="{DD78C25E-1EF5-46DE-B45C-89024AC58A74}" type="pres">
      <dgm:prSet presAssocID="{DE0762E6-A809-483B-8632-9ACE11E3ABE6}" presName="sibTrans" presStyleLbl="sibTrans2D1" presStyleIdx="5" presStyleCnt="6"/>
      <dgm:spPr/>
    </dgm:pt>
    <dgm:pt modelId="{5C1F2879-B3D3-4843-9CCC-C9CABEC5C4F9}" type="pres">
      <dgm:prSet presAssocID="{DE0762E6-A809-483B-8632-9ACE11E3ABE6}" presName="connectorText" presStyleLbl="sibTrans2D1" presStyleIdx="5" presStyleCnt="6"/>
      <dgm:spPr/>
    </dgm:pt>
    <dgm:pt modelId="{943BC991-7FC9-467A-B56B-A6B91D3E5898}" type="pres">
      <dgm:prSet presAssocID="{5A2CD47D-866F-46B5-ACD3-B83C01886DBD}" presName="node" presStyleLbl="node1" presStyleIdx="6" presStyleCnt="7">
        <dgm:presLayoutVars>
          <dgm:bulletEnabled val="1"/>
        </dgm:presLayoutVars>
      </dgm:prSet>
      <dgm:spPr/>
    </dgm:pt>
  </dgm:ptLst>
  <dgm:cxnLst>
    <dgm:cxn modelId="{A82A3200-4AE8-4956-B3A1-4635545FD71E}" type="presOf" srcId="{92E372CA-452B-499E-8F9E-FCE7AF3BBD92}" destId="{B5193EB7-C3B8-47B8-8536-B1D89ACF130B}" srcOrd="0" destOrd="0" presId="urn:microsoft.com/office/officeart/2005/8/layout/process5"/>
    <dgm:cxn modelId="{DDF73804-7080-434F-9395-767A98AA744D}" type="presOf" srcId="{9148B118-4D8A-416D-AF72-4E0F0E74C3DC}" destId="{FB6B77C7-25C8-40AC-AB5D-6B59FC53F250}" srcOrd="0" destOrd="0" presId="urn:microsoft.com/office/officeart/2005/8/layout/process5"/>
    <dgm:cxn modelId="{E1116404-CBF4-4260-8214-DD1398B76BF5}" type="presOf" srcId="{21EFF0EE-C267-43BE-A435-D1222F6505FF}" destId="{8F2EF6C8-624D-4ACB-B3FF-203F84BE6F69}" srcOrd="1" destOrd="0" presId="urn:microsoft.com/office/officeart/2005/8/layout/process5"/>
    <dgm:cxn modelId="{3DBCBF06-4CDE-4ED8-8D57-C86C196B5ADA}" type="presOf" srcId="{5A2CD47D-866F-46B5-ACD3-B83C01886DBD}" destId="{943BC991-7FC9-467A-B56B-A6B91D3E5898}" srcOrd="0" destOrd="0" presId="urn:microsoft.com/office/officeart/2005/8/layout/process5"/>
    <dgm:cxn modelId="{C4D0020A-F0A5-49AE-810A-FE23ED27F08D}" type="presOf" srcId="{DE0762E6-A809-483B-8632-9ACE11E3ABE6}" destId="{5C1F2879-B3D3-4843-9CCC-C9CABEC5C4F9}" srcOrd="1" destOrd="0" presId="urn:microsoft.com/office/officeart/2005/8/layout/process5"/>
    <dgm:cxn modelId="{9CE67A0E-8B6F-4C58-A24C-927BE4FA2971}" type="presOf" srcId="{F628951B-17F6-4BAC-8843-814F0149A133}" destId="{D9C8B8EA-930A-4610-ADDD-BD8938DC1F69}" srcOrd="1" destOrd="0" presId="urn:microsoft.com/office/officeart/2005/8/layout/process5"/>
    <dgm:cxn modelId="{C4100015-D4FF-43ED-901B-1C0BC8EBDFB8}" type="presOf" srcId="{7F163044-6961-4CE4-BDA9-C33823E4DFA8}" destId="{E25F797D-6928-4811-88E4-964F7623A222}" srcOrd="0" destOrd="0" presId="urn:microsoft.com/office/officeart/2005/8/layout/process5"/>
    <dgm:cxn modelId="{BA9EA017-A478-405B-B18B-2AC4E6AB18E8}" type="presOf" srcId="{92E372CA-452B-499E-8F9E-FCE7AF3BBD92}" destId="{27CD53BE-F98F-43CF-B65B-C4F1E921C840}" srcOrd="1" destOrd="0" presId="urn:microsoft.com/office/officeart/2005/8/layout/process5"/>
    <dgm:cxn modelId="{2DAD3621-9A30-4464-B5E3-66152D4C108B}" type="presOf" srcId="{21EFF0EE-C267-43BE-A435-D1222F6505FF}" destId="{D925BB6C-AD00-41A1-953F-4022E131E08C}" srcOrd="0" destOrd="0" presId="urn:microsoft.com/office/officeart/2005/8/layout/process5"/>
    <dgm:cxn modelId="{6DC44C33-0814-43BC-99FD-24A6C9689C81}" type="presOf" srcId="{6808FC47-DE4A-45A1-9A7B-21ACBAC37DAA}" destId="{52D03560-392A-4414-9A69-F63E91D4DE0E}" srcOrd="1" destOrd="0" presId="urn:microsoft.com/office/officeart/2005/8/layout/process5"/>
    <dgm:cxn modelId="{4B639E35-14F3-4CDD-B6A6-D4375D8AA5AD}" type="presOf" srcId="{DB69CFB0-3D2E-4832-93EF-242BFD4A8B22}" destId="{D08CFA52-414B-4EEC-B276-665C4BB12ECA}" srcOrd="1" destOrd="0" presId="urn:microsoft.com/office/officeart/2005/8/layout/process5"/>
    <dgm:cxn modelId="{4CC2F45D-9B76-46F6-AD6B-02AAF3D47A17}" type="presOf" srcId="{7E675D3D-3811-4593-855D-6AB9B9C47605}" destId="{D215FEA7-76CE-40FE-B76F-DF1CA881ED67}" srcOrd="0" destOrd="0" presId="urn:microsoft.com/office/officeart/2005/8/layout/process5"/>
    <dgm:cxn modelId="{BA3E464E-6FA6-418C-888A-6A1394516AE4}" type="presOf" srcId="{6808FC47-DE4A-45A1-9A7B-21ACBAC37DAA}" destId="{94E71BC5-7F6D-46EF-B6F0-6372B9B99E4F}" srcOrd="0" destOrd="0" presId="urn:microsoft.com/office/officeart/2005/8/layout/process5"/>
    <dgm:cxn modelId="{F893C04F-BCDC-4CA3-A8F1-791C4BCDB465}" type="presOf" srcId="{368CC63E-9255-41CF-AE4B-9C4E7739E16E}" destId="{180F1A94-71E7-4BB8-BE06-ADD52195B0D2}" srcOrd="0" destOrd="0" presId="urn:microsoft.com/office/officeart/2005/8/layout/process5"/>
    <dgm:cxn modelId="{46301251-04BB-4D8E-8EC3-24606141F7FE}" srcId="{9148B118-4D8A-416D-AF72-4E0F0E74C3DC}" destId="{7F163044-6961-4CE4-BDA9-C33823E4DFA8}" srcOrd="1" destOrd="0" parTransId="{71836356-2959-4DA4-8ABE-13805D94B9EF}" sibTransId="{F628951B-17F6-4BAC-8843-814F0149A133}"/>
    <dgm:cxn modelId="{BADB8553-CA37-4E83-AE13-EC4804E14D3E}" type="presOf" srcId="{8E7263F3-FAD7-49A6-B1AC-21A0DD4BD080}" destId="{80B3BBA3-AA1E-44E8-9EA7-575048CF82E2}" srcOrd="0" destOrd="0" presId="urn:microsoft.com/office/officeart/2005/8/layout/process5"/>
    <dgm:cxn modelId="{A1594057-65F4-4B24-B4A4-A5A4B33246D2}" srcId="{9148B118-4D8A-416D-AF72-4E0F0E74C3DC}" destId="{7E675D3D-3811-4593-855D-6AB9B9C47605}" srcOrd="0" destOrd="0" parTransId="{3A63986B-D87A-4376-A56F-D86A16C85A6B}" sibTransId="{21EFF0EE-C267-43BE-A435-D1222F6505FF}"/>
    <dgm:cxn modelId="{F1580F8E-5628-4527-B02E-8FCFF63E2474}" type="presOf" srcId="{DB69CFB0-3D2E-4832-93EF-242BFD4A8B22}" destId="{C1CCD560-72CC-4636-A4A9-15CA6B2D503E}" srcOrd="0" destOrd="0" presId="urn:microsoft.com/office/officeart/2005/8/layout/process5"/>
    <dgm:cxn modelId="{D6E1918F-4799-48D4-902D-3AC7C79ABC96}" srcId="{9148B118-4D8A-416D-AF72-4E0F0E74C3DC}" destId="{5A67B8FB-1D52-4923-B0F4-400F3DA60A8C}" srcOrd="5" destOrd="0" parTransId="{364A11FB-07DA-4788-8200-5A91B29357CC}" sibTransId="{DE0762E6-A809-483B-8632-9ACE11E3ABE6}"/>
    <dgm:cxn modelId="{7688F3A2-0462-4550-88CD-4871FA4A5A6F}" srcId="{9148B118-4D8A-416D-AF72-4E0F0E74C3DC}" destId="{368CC63E-9255-41CF-AE4B-9C4E7739E16E}" srcOrd="4" destOrd="0" parTransId="{AF23A785-B2E3-4505-AA78-47461A935C38}" sibTransId="{6808FC47-DE4A-45A1-9A7B-21ACBAC37DAA}"/>
    <dgm:cxn modelId="{95139DAF-C250-47BC-A510-A6271FDA5516}" type="presOf" srcId="{5A67B8FB-1D52-4923-B0F4-400F3DA60A8C}" destId="{B32B9AEA-D90E-4E73-B81F-6CE3FCD54A18}" srcOrd="0" destOrd="0" presId="urn:microsoft.com/office/officeart/2005/8/layout/process5"/>
    <dgm:cxn modelId="{DFD428C0-9600-4F63-AFBD-32C927C909BB}" srcId="{9148B118-4D8A-416D-AF72-4E0F0E74C3DC}" destId="{5A2CD47D-866F-46B5-ACD3-B83C01886DBD}" srcOrd="6" destOrd="0" parTransId="{0FE46028-B92C-4453-93ED-B045FBA4D9DD}" sibTransId="{A896425E-996E-4023-A504-F02251CB2CA3}"/>
    <dgm:cxn modelId="{7C3349C2-AA99-4DE9-9AAA-46B9DF252E0F}" srcId="{9148B118-4D8A-416D-AF72-4E0F0E74C3DC}" destId="{8E7263F3-FAD7-49A6-B1AC-21A0DD4BD080}" srcOrd="2" destOrd="0" parTransId="{F0C41911-595F-4347-B691-9517D57639BE}" sibTransId="{DB69CFB0-3D2E-4832-93EF-242BFD4A8B22}"/>
    <dgm:cxn modelId="{02E327CC-DF8B-421C-AE8A-465AF70D4168}" type="presOf" srcId="{621D11BC-8F41-4012-95B8-1349819B8578}" destId="{96F2E14F-D036-4875-AF8F-02F60A67C3D5}" srcOrd="0" destOrd="0" presId="urn:microsoft.com/office/officeart/2005/8/layout/process5"/>
    <dgm:cxn modelId="{A0461DD4-AEC6-4B60-BF7C-2960F4F26E31}" srcId="{9148B118-4D8A-416D-AF72-4E0F0E74C3DC}" destId="{621D11BC-8F41-4012-95B8-1349819B8578}" srcOrd="3" destOrd="0" parTransId="{AE608DF1-EE62-4AC3-9F65-EDED1B11D5E0}" sibTransId="{92E372CA-452B-499E-8F9E-FCE7AF3BBD92}"/>
    <dgm:cxn modelId="{0838ECE6-F5B6-477F-B132-09C43E60B86A}" type="presOf" srcId="{F628951B-17F6-4BAC-8843-814F0149A133}" destId="{B597F1F9-F518-4EF7-878C-2C1714F23F05}" srcOrd="0" destOrd="0" presId="urn:microsoft.com/office/officeart/2005/8/layout/process5"/>
    <dgm:cxn modelId="{ACC616FE-4508-4A5E-A94B-3C3E3A28EAB3}" type="presOf" srcId="{DE0762E6-A809-483B-8632-9ACE11E3ABE6}" destId="{DD78C25E-1EF5-46DE-B45C-89024AC58A74}" srcOrd="0" destOrd="0" presId="urn:microsoft.com/office/officeart/2005/8/layout/process5"/>
    <dgm:cxn modelId="{FDEB249F-0C29-431C-9982-2C7A629EBDFE}" type="presParOf" srcId="{FB6B77C7-25C8-40AC-AB5D-6B59FC53F250}" destId="{D215FEA7-76CE-40FE-B76F-DF1CA881ED67}" srcOrd="0" destOrd="0" presId="urn:microsoft.com/office/officeart/2005/8/layout/process5"/>
    <dgm:cxn modelId="{F83D0675-BED2-4020-92B3-6033806772BB}" type="presParOf" srcId="{FB6B77C7-25C8-40AC-AB5D-6B59FC53F250}" destId="{D925BB6C-AD00-41A1-953F-4022E131E08C}" srcOrd="1" destOrd="0" presId="urn:microsoft.com/office/officeart/2005/8/layout/process5"/>
    <dgm:cxn modelId="{C03A2A84-65D8-4367-AF00-10B7A8833037}" type="presParOf" srcId="{D925BB6C-AD00-41A1-953F-4022E131E08C}" destId="{8F2EF6C8-624D-4ACB-B3FF-203F84BE6F69}" srcOrd="0" destOrd="0" presId="urn:microsoft.com/office/officeart/2005/8/layout/process5"/>
    <dgm:cxn modelId="{81FBBA7D-A3D7-46DE-BE66-AF0C4468B53C}" type="presParOf" srcId="{FB6B77C7-25C8-40AC-AB5D-6B59FC53F250}" destId="{E25F797D-6928-4811-88E4-964F7623A222}" srcOrd="2" destOrd="0" presId="urn:microsoft.com/office/officeart/2005/8/layout/process5"/>
    <dgm:cxn modelId="{02455795-01E7-4D44-86AE-7816A93AFE53}" type="presParOf" srcId="{FB6B77C7-25C8-40AC-AB5D-6B59FC53F250}" destId="{B597F1F9-F518-4EF7-878C-2C1714F23F05}" srcOrd="3" destOrd="0" presId="urn:microsoft.com/office/officeart/2005/8/layout/process5"/>
    <dgm:cxn modelId="{83E7A171-DF75-4BB2-913B-F0706C81A649}" type="presParOf" srcId="{B597F1F9-F518-4EF7-878C-2C1714F23F05}" destId="{D9C8B8EA-930A-4610-ADDD-BD8938DC1F69}" srcOrd="0" destOrd="0" presId="urn:microsoft.com/office/officeart/2005/8/layout/process5"/>
    <dgm:cxn modelId="{728B495E-F309-4DAB-BC14-CE1E77C380EB}" type="presParOf" srcId="{FB6B77C7-25C8-40AC-AB5D-6B59FC53F250}" destId="{80B3BBA3-AA1E-44E8-9EA7-575048CF82E2}" srcOrd="4" destOrd="0" presId="urn:microsoft.com/office/officeart/2005/8/layout/process5"/>
    <dgm:cxn modelId="{11626F1B-ADDB-4302-BB61-CB04A0D4EA5B}" type="presParOf" srcId="{FB6B77C7-25C8-40AC-AB5D-6B59FC53F250}" destId="{C1CCD560-72CC-4636-A4A9-15CA6B2D503E}" srcOrd="5" destOrd="0" presId="urn:microsoft.com/office/officeart/2005/8/layout/process5"/>
    <dgm:cxn modelId="{46212A43-0D72-47EB-9E5D-D4EB20CBEA21}" type="presParOf" srcId="{C1CCD560-72CC-4636-A4A9-15CA6B2D503E}" destId="{D08CFA52-414B-4EEC-B276-665C4BB12ECA}" srcOrd="0" destOrd="0" presId="urn:microsoft.com/office/officeart/2005/8/layout/process5"/>
    <dgm:cxn modelId="{39F352F5-E99C-4EBF-868B-B585B8C69E8A}" type="presParOf" srcId="{FB6B77C7-25C8-40AC-AB5D-6B59FC53F250}" destId="{96F2E14F-D036-4875-AF8F-02F60A67C3D5}" srcOrd="6" destOrd="0" presId="urn:microsoft.com/office/officeart/2005/8/layout/process5"/>
    <dgm:cxn modelId="{9601435B-D406-4593-BB9F-728A1038A136}" type="presParOf" srcId="{FB6B77C7-25C8-40AC-AB5D-6B59FC53F250}" destId="{B5193EB7-C3B8-47B8-8536-B1D89ACF130B}" srcOrd="7" destOrd="0" presId="urn:microsoft.com/office/officeart/2005/8/layout/process5"/>
    <dgm:cxn modelId="{A9E0C6C2-CE7D-44E3-A43F-E5F01394B4A8}" type="presParOf" srcId="{B5193EB7-C3B8-47B8-8536-B1D89ACF130B}" destId="{27CD53BE-F98F-43CF-B65B-C4F1E921C840}" srcOrd="0" destOrd="0" presId="urn:microsoft.com/office/officeart/2005/8/layout/process5"/>
    <dgm:cxn modelId="{0CF5AA7B-1E7C-4A6C-AB55-3760612386D3}" type="presParOf" srcId="{FB6B77C7-25C8-40AC-AB5D-6B59FC53F250}" destId="{180F1A94-71E7-4BB8-BE06-ADD52195B0D2}" srcOrd="8" destOrd="0" presId="urn:microsoft.com/office/officeart/2005/8/layout/process5"/>
    <dgm:cxn modelId="{ED9ACBE8-681F-4884-B656-60DBB4FBBE92}" type="presParOf" srcId="{FB6B77C7-25C8-40AC-AB5D-6B59FC53F250}" destId="{94E71BC5-7F6D-46EF-B6F0-6372B9B99E4F}" srcOrd="9" destOrd="0" presId="urn:microsoft.com/office/officeart/2005/8/layout/process5"/>
    <dgm:cxn modelId="{AD4A16E3-9B7D-43C5-8EE9-5B59943B96E1}" type="presParOf" srcId="{94E71BC5-7F6D-46EF-B6F0-6372B9B99E4F}" destId="{52D03560-392A-4414-9A69-F63E91D4DE0E}" srcOrd="0" destOrd="0" presId="urn:microsoft.com/office/officeart/2005/8/layout/process5"/>
    <dgm:cxn modelId="{CA781F79-6203-4E63-B16E-8E3E4F98182A}" type="presParOf" srcId="{FB6B77C7-25C8-40AC-AB5D-6B59FC53F250}" destId="{B32B9AEA-D90E-4E73-B81F-6CE3FCD54A18}" srcOrd="10" destOrd="0" presId="urn:microsoft.com/office/officeart/2005/8/layout/process5"/>
    <dgm:cxn modelId="{0FBFF954-FCA5-4E58-BCFD-3FFF0C21F30C}" type="presParOf" srcId="{FB6B77C7-25C8-40AC-AB5D-6B59FC53F250}" destId="{DD78C25E-1EF5-46DE-B45C-89024AC58A74}" srcOrd="11" destOrd="0" presId="urn:microsoft.com/office/officeart/2005/8/layout/process5"/>
    <dgm:cxn modelId="{36FF8FF8-3E98-412F-87C9-5B67209CD67E}" type="presParOf" srcId="{DD78C25E-1EF5-46DE-B45C-89024AC58A74}" destId="{5C1F2879-B3D3-4843-9CCC-C9CABEC5C4F9}" srcOrd="0" destOrd="0" presId="urn:microsoft.com/office/officeart/2005/8/layout/process5"/>
    <dgm:cxn modelId="{7A395E1F-30DA-4C2A-99F8-4051473F39DE}" type="presParOf" srcId="{FB6B77C7-25C8-40AC-AB5D-6B59FC53F250}" destId="{943BC991-7FC9-467A-B56B-A6B91D3E5898}"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48B118-4D8A-416D-AF72-4E0F0E74C3D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E675D3D-3811-4593-855D-6AB9B9C47605}">
      <dgm:prSet phldrT="[Text]"/>
      <dgm:spPr/>
      <dgm:t>
        <a:bodyPr/>
        <a:lstStyle/>
        <a:p>
          <a:r>
            <a:rPr lang="sv-SE" dirty="0">
              <a:latin typeface="Abadi" panose="020B0604020104020204" pitchFamily="34" charset="0"/>
            </a:rPr>
            <a:t>Requesting Launch Data from SpaceX REST API</a:t>
          </a:r>
          <a:endParaRPr lang="en-US" dirty="0">
            <a:latin typeface="Abadi" panose="020B0604020104020204" pitchFamily="34" charset="0"/>
          </a:endParaRPr>
        </a:p>
      </dgm:t>
    </dgm:pt>
    <dgm:pt modelId="{3A63986B-D87A-4376-A56F-D86A16C85A6B}" type="parTrans" cxnId="{A1594057-65F4-4B24-B4A4-A5A4B33246D2}">
      <dgm:prSet/>
      <dgm:spPr/>
      <dgm:t>
        <a:bodyPr/>
        <a:lstStyle/>
        <a:p>
          <a:endParaRPr lang="en-US">
            <a:latin typeface="Abadi" panose="020B0604020104020204" pitchFamily="34" charset="0"/>
          </a:endParaRPr>
        </a:p>
      </dgm:t>
    </dgm:pt>
    <dgm:pt modelId="{21EFF0EE-C267-43BE-A435-D1222F6505FF}" type="sibTrans" cxnId="{A1594057-65F4-4B24-B4A4-A5A4B33246D2}">
      <dgm:prSet/>
      <dgm:spPr/>
      <dgm:t>
        <a:bodyPr/>
        <a:lstStyle/>
        <a:p>
          <a:endParaRPr lang="en-US">
            <a:latin typeface="Abadi" panose="020B0604020104020204" pitchFamily="34" charset="0"/>
          </a:endParaRPr>
        </a:p>
      </dgm:t>
    </dgm:pt>
    <dgm:pt modelId="{7F163044-6961-4CE4-BDA9-C33823E4DFA8}">
      <dgm:prSet phldrT="[Text]"/>
      <dgm:spPr/>
      <dgm:t>
        <a:bodyPr/>
        <a:lstStyle/>
        <a:p>
          <a:r>
            <a:rPr lang="sv-SE" dirty="0">
              <a:latin typeface="Abadi" panose="020B0604020104020204" pitchFamily="34" charset="0"/>
            </a:rPr>
            <a:t>Decoding of response content using .json() and turning API response to datafram .json_normalize()</a:t>
          </a:r>
          <a:endParaRPr lang="en-US" dirty="0">
            <a:latin typeface="Abadi" panose="020B0604020104020204" pitchFamily="34" charset="0"/>
          </a:endParaRPr>
        </a:p>
      </dgm:t>
    </dgm:pt>
    <dgm:pt modelId="{71836356-2959-4DA4-8ABE-13805D94B9EF}" type="parTrans" cxnId="{46301251-04BB-4D8E-8EC3-24606141F7FE}">
      <dgm:prSet/>
      <dgm:spPr/>
      <dgm:t>
        <a:bodyPr/>
        <a:lstStyle/>
        <a:p>
          <a:endParaRPr lang="en-US">
            <a:latin typeface="Abadi" panose="020B0604020104020204" pitchFamily="34" charset="0"/>
          </a:endParaRPr>
        </a:p>
      </dgm:t>
    </dgm:pt>
    <dgm:pt modelId="{F628951B-17F6-4BAC-8843-814F0149A133}" type="sibTrans" cxnId="{46301251-04BB-4D8E-8EC3-24606141F7FE}">
      <dgm:prSet/>
      <dgm:spPr/>
      <dgm:t>
        <a:bodyPr/>
        <a:lstStyle/>
        <a:p>
          <a:endParaRPr lang="en-US">
            <a:latin typeface="Abadi" panose="020B0604020104020204" pitchFamily="34" charset="0"/>
          </a:endParaRPr>
        </a:p>
      </dgm:t>
    </dgm:pt>
    <dgm:pt modelId="{8E7263F3-FAD7-49A6-B1AC-21A0DD4BD080}">
      <dgm:prSet phldrT="[Text]"/>
      <dgm:spPr/>
      <dgm:t>
        <a:bodyPr/>
        <a:lstStyle/>
        <a:p>
          <a:r>
            <a:rPr lang="sv-SE" dirty="0">
              <a:latin typeface="Abadi" panose="020B0604020104020204" pitchFamily="34" charset="0"/>
            </a:rPr>
            <a:t>Requesting needed information about launches from SPACEX API through custom functions</a:t>
          </a:r>
          <a:endParaRPr lang="en-US" dirty="0">
            <a:latin typeface="Abadi" panose="020B0604020104020204" pitchFamily="34" charset="0"/>
          </a:endParaRPr>
        </a:p>
      </dgm:t>
    </dgm:pt>
    <dgm:pt modelId="{F0C41911-595F-4347-B691-9517D57639BE}" type="parTrans" cxnId="{7C3349C2-AA99-4DE9-9AAA-46B9DF252E0F}">
      <dgm:prSet/>
      <dgm:spPr/>
      <dgm:t>
        <a:bodyPr/>
        <a:lstStyle/>
        <a:p>
          <a:endParaRPr lang="en-US">
            <a:latin typeface="Abadi" panose="020B0604020104020204" pitchFamily="34" charset="0"/>
          </a:endParaRPr>
        </a:p>
      </dgm:t>
    </dgm:pt>
    <dgm:pt modelId="{DB69CFB0-3D2E-4832-93EF-242BFD4A8B22}" type="sibTrans" cxnId="{7C3349C2-AA99-4DE9-9AAA-46B9DF252E0F}">
      <dgm:prSet/>
      <dgm:spPr/>
      <dgm:t>
        <a:bodyPr/>
        <a:lstStyle/>
        <a:p>
          <a:endParaRPr lang="en-US">
            <a:latin typeface="Abadi" panose="020B0604020104020204" pitchFamily="34" charset="0"/>
          </a:endParaRPr>
        </a:p>
      </dgm:t>
    </dgm:pt>
    <dgm:pt modelId="{621D11BC-8F41-4012-95B8-1349819B8578}">
      <dgm:prSet phldrT="[Text]"/>
      <dgm:spPr/>
      <dgm:t>
        <a:bodyPr/>
        <a:lstStyle/>
        <a:p>
          <a:r>
            <a:rPr lang="sv-SE" dirty="0">
              <a:latin typeface="Abadi" panose="020B0604020104020204" pitchFamily="34" charset="0"/>
            </a:rPr>
            <a:t>Flattening the data into a Pandas dataframe</a:t>
          </a:r>
          <a:endParaRPr lang="en-US" dirty="0">
            <a:latin typeface="Abadi" panose="020B0604020104020204" pitchFamily="34" charset="0"/>
          </a:endParaRPr>
        </a:p>
      </dgm:t>
    </dgm:pt>
    <dgm:pt modelId="{AE608DF1-EE62-4AC3-9F65-EDED1B11D5E0}" type="parTrans" cxnId="{A0461DD4-AEC6-4B60-BF7C-2960F4F26E31}">
      <dgm:prSet/>
      <dgm:spPr/>
      <dgm:t>
        <a:bodyPr/>
        <a:lstStyle/>
        <a:p>
          <a:endParaRPr lang="en-US">
            <a:latin typeface="Abadi" panose="020B0604020104020204" pitchFamily="34" charset="0"/>
          </a:endParaRPr>
        </a:p>
      </dgm:t>
    </dgm:pt>
    <dgm:pt modelId="{92E372CA-452B-499E-8F9E-FCE7AF3BBD92}" type="sibTrans" cxnId="{A0461DD4-AEC6-4B60-BF7C-2960F4F26E31}">
      <dgm:prSet/>
      <dgm:spPr/>
      <dgm:t>
        <a:bodyPr/>
        <a:lstStyle/>
        <a:p>
          <a:endParaRPr lang="en-US">
            <a:latin typeface="Abadi" panose="020B0604020104020204" pitchFamily="34" charset="0"/>
          </a:endParaRPr>
        </a:p>
      </dgm:t>
    </dgm:pt>
    <dgm:pt modelId="{368CC63E-9255-41CF-AE4B-9C4E7739E16E}">
      <dgm:prSet phldrT="[Text]"/>
      <dgm:spPr/>
      <dgm:t>
        <a:bodyPr/>
        <a:lstStyle/>
        <a:p>
          <a:r>
            <a:rPr lang="sv-SE" dirty="0">
              <a:latin typeface="Abadi" panose="020B0604020104020204" pitchFamily="34" charset="0"/>
            </a:rPr>
            <a:t>Filtering the dataframe for Falcon 9 data only</a:t>
          </a:r>
          <a:endParaRPr lang="en-US" dirty="0">
            <a:latin typeface="Abadi" panose="020B0604020104020204" pitchFamily="34" charset="0"/>
          </a:endParaRPr>
        </a:p>
      </dgm:t>
    </dgm:pt>
    <dgm:pt modelId="{AF23A785-B2E3-4505-AA78-47461A935C38}" type="parTrans" cxnId="{7688F3A2-0462-4550-88CD-4871FA4A5A6F}">
      <dgm:prSet/>
      <dgm:spPr/>
      <dgm:t>
        <a:bodyPr/>
        <a:lstStyle/>
        <a:p>
          <a:endParaRPr lang="en-US">
            <a:latin typeface="Abadi" panose="020B0604020104020204" pitchFamily="34" charset="0"/>
          </a:endParaRPr>
        </a:p>
      </dgm:t>
    </dgm:pt>
    <dgm:pt modelId="{6808FC47-DE4A-45A1-9A7B-21ACBAC37DAA}" type="sibTrans" cxnId="{7688F3A2-0462-4550-88CD-4871FA4A5A6F}">
      <dgm:prSet/>
      <dgm:spPr/>
      <dgm:t>
        <a:bodyPr/>
        <a:lstStyle/>
        <a:p>
          <a:endParaRPr lang="en-US">
            <a:latin typeface="Abadi" panose="020B0604020104020204" pitchFamily="34" charset="0"/>
          </a:endParaRPr>
        </a:p>
      </dgm:t>
    </dgm:pt>
    <dgm:pt modelId="{5A67B8FB-1D52-4923-B0F4-400F3DA60A8C}">
      <dgm:prSet/>
      <dgm:spPr/>
      <dgm:t>
        <a:bodyPr/>
        <a:lstStyle/>
        <a:p>
          <a:r>
            <a:rPr lang="sv-SE" dirty="0">
              <a:latin typeface="Abadi" panose="020B0604020104020204" pitchFamily="34" charset="0"/>
            </a:rPr>
            <a:t>Replacing missing Payload Mass values using calculated .mean() from the same column</a:t>
          </a:r>
          <a:endParaRPr lang="en-US" dirty="0">
            <a:latin typeface="Abadi" panose="020B0604020104020204" pitchFamily="34" charset="0"/>
          </a:endParaRPr>
        </a:p>
      </dgm:t>
    </dgm:pt>
    <dgm:pt modelId="{364A11FB-07DA-4788-8200-5A91B29357CC}" type="parTrans" cxnId="{D6E1918F-4799-48D4-902D-3AC7C79ABC96}">
      <dgm:prSet/>
      <dgm:spPr/>
      <dgm:t>
        <a:bodyPr/>
        <a:lstStyle/>
        <a:p>
          <a:endParaRPr lang="en-US">
            <a:latin typeface="Abadi" panose="020B0604020104020204" pitchFamily="34" charset="0"/>
          </a:endParaRPr>
        </a:p>
      </dgm:t>
    </dgm:pt>
    <dgm:pt modelId="{DE0762E6-A809-483B-8632-9ACE11E3ABE6}" type="sibTrans" cxnId="{D6E1918F-4799-48D4-902D-3AC7C79ABC96}">
      <dgm:prSet/>
      <dgm:spPr/>
      <dgm:t>
        <a:bodyPr/>
        <a:lstStyle/>
        <a:p>
          <a:endParaRPr lang="en-US">
            <a:latin typeface="Abadi" panose="020B0604020104020204" pitchFamily="34" charset="0"/>
          </a:endParaRPr>
        </a:p>
      </dgm:t>
    </dgm:pt>
    <dgm:pt modelId="{5A2CD47D-866F-46B5-ACD3-B83C01886DBD}">
      <dgm:prSet/>
      <dgm:spPr/>
      <dgm:t>
        <a:bodyPr/>
        <a:lstStyle/>
        <a:p>
          <a:r>
            <a:rPr lang="sv-SE" dirty="0">
              <a:latin typeface="Abadi" panose="020B0604020104020204" pitchFamily="34" charset="0"/>
            </a:rPr>
            <a:t>Exporting the data to CSV</a:t>
          </a:r>
          <a:endParaRPr lang="en-US" dirty="0">
            <a:latin typeface="Abadi" panose="020B0604020104020204" pitchFamily="34" charset="0"/>
          </a:endParaRPr>
        </a:p>
      </dgm:t>
    </dgm:pt>
    <dgm:pt modelId="{0FE46028-B92C-4453-93ED-B045FBA4D9DD}" type="parTrans" cxnId="{DFD428C0-9600-4F63-AFBD-32C927C909BB}">
      <dgm:prSet/>
      <dgm:spPr/>
      <dgm:t>
        <a:bodyPr/>
        <a:lstStyle/>
        <a:p>
          <a:endParaRPr lang="en-US">
            <a:latin typeface="Abadi" panose="020B0604020104020204" pitchFamily="34" charset="0"/>
          </a:endParaRPr>
        </a:p>
      </dgm:t>
    </dgm:pt>
    <dgm:pt modelId="{A896425E-996E-4023-A504-F02251CB2CA3}" type="sibTrans" cxnId="{DFD428C0-9600-4F63-AFBD-32C927C909BB}">
      <dgm:prSet/>
      <dgm:spPr/>
      <dgm:t>
        <a:bodyPr/>
        <a:lstStyle/>
        <a:p>
          <a:endParaRPr lang="en-US">
            <a:latin typeface="Abadi" panose="020B0604020104020204" pitchFamily="34" charset="0"/>
          </a:endParaRPr>
        </a:p>
      </dgm:t>
    </dgm:pt>
    <dgm:pt modelId="{FB6B77C7-25C8-40AC-AB5D-6B59FC53F250}" type="pres">
      <dgm:prSet presAssocID="{9148B118-4D8A-416D-AF72-4E0F0E74C3DC}" presName="diagram" presStyleCnt="0">
        <dgm:presLayoutVars>
          <dgm:dir/>
          <dgm:resizeHandles val="exact"/>
        </dgm:presLayoutVars>
      </dgm:prSet>
      <dgm:spPr/>
    </dgm:pt>
    <dgm:pt modelId="{D215FEA7-76CE-40FE-B76F-DF1CA881ED67}" type="pres">
      <dgm:prSet presAssocID="{7E675D3D-3811-4593-855D-6AB9B9C47605}" presName="node" presStyleLbl="node1" presStyleIdx="0" presStyleCnt="7">
        <dgm:presLayoutVars>
          <dgm:bulletEnabled val="1"/>
        </dgm:presLayoutVars>
      </dgm:prSet>
      <dgm:spPr/>
    </dgm:pt>
    <dgm:pt modelId="{D925BB6C-AD00-41A1-953F-4022E131E08C}" type="pres">
      <dgm:prSet presAssocID="{21EFF0EE-C267-43BE-A435-D1222F6505FF}" presName="sibTrans" presStyleLbl="sibTrans2D1" presStyleIdx="0" presStyleCnt="6"/>
      <dgm:spPr/>
    </dgm:pt>
    <dgm:pt modelId="{8F2EF6C8-624D-4ACB-B3FF-203F84BE6F69}" type="pres">
      <dgm:prSet presAssocID="{21EFF0EE-C267-43BE-A435-D1222F6505FF}" presName="connectorText" presStyleLbl="sibTrans2D1" presStyleIdx="0" presStyleCnt="6"/>
      <dgm:spPr/>
    </dgm:pt>
    <dgm:pt modelId="{E25F797D-6928-4811-88E4-964F7623A222}" type="pres">
      <dgm:prSet presAssocID="{7F163044-6961-4CE4-BDA9-C33823E4DFA8}" presName="node" presStyleLbl="node1" presStyleIdx="1" presStyleCnt="7">
        <dgm:presLayoutVars>
          <dgm:bulletEnabled val="1"/>
        </dgm:presLayoutVars>
      </dgm:prSet>
      <dgm:spPr/>
    </dgm:pt>
    <dgm:pt modelId="{B597F1F9-F518-4EF7-878C-2C1714F23F05}" type="pres">
      <dgm:prSet presAssocID="{F628951B-17F6-4BAC-8843-814F0149A133}" presName="sibTrans" presStyleLbl="sibTrans2D1" presStyleIdx="1" presStyleCnt="6"/>
      <dgm:spPr/>
    </dgm:pt>
    <dgm:pt modelId="{D9C8B8EA-930A-4610-ADDD-BD8938DC1F69}" type="pres">
      <dgm:prSet presAssocID="{F628951B-17F6-4BAC-8843-814F0149A133}" presName="connectorText" presStyleLbl="sibTrans2D1" presStyleIdx="1" presStyleCnt="6"/>
      <dgm:spPr/>
    </dgm:pt>
    <dgm:pt modelId="{80B3BBA3-AA1E-44E8-9EA7-575048CF82E2}" type="pres">
      <dgm:prSet presAssocID="{8E7263F3-FAD7-49A6-B1AC-21A0DD4BD080}" presName="node" presStyleLbl="node1" presStyleIdx="2" presStyleCnt="7">
        <dgm:presLayoutVars>
          <dgm:bulletEnabled val="1"/>
        </dgm:presLayoutVars>
      </dgm:prSet>
      <dgm:spPr/>
    </dgm:pt>
    <dgm:pt modelId="{C1CCD560-72CC-4636-A4A9-15CA6B2D503E}" type="pres">
      <dgm:prSet presAssocID="{DB69CFB0-3D2E-4832-93EF-242BFD4A8B22}" presName="sibTrans" presStyleLbl="sibTrans2D1" presStyleIdx="2" presStyleCnt="6"/>
      <dgm:spPr/>
    </dgm:pt>
    <dgm:pt modelId="{D08CFA52-414B-4EEC-B276-665C4BB12ECA}" type="pres">
      <dgm:prSet presAssocID="{DB69CFB0-3D2E-4832-93EF-242BFD4A8B22}" presName="connectorText" presStyleLbl="sibTrans2D1" presStyleIdx="2" presStyleCnt="6"/>
      <dgm:spPr/>
    </dgm:pt>
    <dgm:pt modelId="{96F2E14F-D036-4875-AF8F-02F60A67C3D5}" type="pres">
      <dgm:prSet presAssocID="{621D11BC-8F41-4012-95B8-1349819B8578}" presName="node" presStyleLbl="node1" presStyleIdx="3" presStyleCnt="7">
        <dgm:presLayoutVars>
          <dgm:bulletEnabled val="1"/>
        </dgm:presLayoutVars>
      </dgm:prSet>
      <dgm:spPr/>
    </dgm:pt>
    <dgm:pt modelId="{B5193EB7-C3B8-47B8-8536-B1D89ACF130B}" type="pres">
      <dgm:prSet presAssocID="{92E372CA-452B-499E-8F9E-FCE7AF3BBD92}" presName="sibTrans" presStyleLbl="sibTrans2D1" presStyleIdx="3" presStyleCnt="6"/>
      <dgm:spPr/>
    </dgm:pt>
    <dgm:pt modelId="{27CD53BE-F98F-43CF-B65B-C4F1E921C840}" type="pres">
      <dgm:prSet presAssocID="{92E372CA-452B-499E-8F9E-FCE7AF3BBD92}" presName="connectorText" presStyleLbl="sibTrans2D1" presStyleIdx="3" presStyleCnt="6"/>
      <dgm:spPr/>
    </dgm:pt>
    <dgm:pt modelId="{180F1A94-71E7-4BB8-BE06-ADD52195B0D2}" type="pres">
      <dgm:prSet presAssocID="{368CC63E-9255-41CF-AE4B-9C4E7739E16E}" presName="node" presStyleLbl="node1" presStyleIdx="4" presStyleCnt="7">
        <dgm:presLayoutVars>
          <dgm:bulletEnabled val="1"/>
        </dgm:presLayoutVars>
      </dgm:prSet>
      <dgm:spPr/>
    </dgm:pt>
    <dgm:pt modelId="{94E71BC5-7F6D-46EF-B6F0-6372B9B99E4F}" type="pres">
      <dgm:prSet presAssocID="{6808FC47-DE4A-45A1-9A7B-21ACBAC37DAA}" presName="sibTrans" presStyleLbl="sibTrans2D1" presStyleIdx="4" presStyleCnt="6"/>
      <dgm:spPr/>
    </dgm:pt>
    <dgm:pt modelId="{52D03560-392A-4414-9A69-F63E91D4DE0E}" type="pres">
      <dgm:prSet presAssocID="{6808FC47-DE4A-45A1-9A7B-21ACBAC37DAA}" presName="connectorText" presStyleLbl="sibTrans2D1" presStyleIdx="4" presStyleCnt="6"/>
      <dgm:spPr/>
    </dgm:pt>
    <dgm:pt modelId="{B32B9AEA-D90E-4E73-B81F-6CE3FCD54A18}" type="pres">
      <dgm:prSet presAssocID="{5A67B8FB-1D52-4923-B0F4-400F3DA60A8C}" presName="node" presStyleLbl="node1" presStyleIdx="5" presStyleCnt="7">
        <dgm:presLayoutVars>
          <dgm:bulletEnabled val="1"/>
        </dgm:presLayoutVars>
      </dgm:prSet>
      <dgm:spPr/>
    </dgm:pt>
    <dgm:pt modelId="{DD78C25E-1EF5-46DE-B45C-89024AC58A74}" type="pres">
      <dgm:prSet presAssocID="{DE0762E6-A809-483B-8632-9ACE11E3ABE6}" presName="sibTrans" presStyleLbl="sibTrans2D1" presStyleIdx="5" presStyleCnt="6"/>
      <dgm:spPr/>
    </dgm:pt>
    <dgm:pt modelId="{5C1F2879-B3D3-4843-9CCC-C9CABEC5C4F9}" type="pres">
      <dgm:prSet presAssocID="{DE0762E6-A809-483B-8632-9ACE11E3ABE6}" presName="connectorText" presStyleLbl="sibTrans2D1" presStyleIdx="5" presStyleCnt="6"/>
      <dgm:spPr/>
    </dgm:pt>
    <dgm:pt modelId="{943BC991-7FC9-467A-B56B-A6B91D3E5898}" type="pres">
      <dgm:prSet presAssocID="{5A2CD47D-866F-46B5-ACD3-B83C01886DBD}" presName="node" presStyleLbl="node1" presStyleIdx="6" presStyleCnt="7">
        <dgm:presLayoutVars>
          <dgm:bulletEnabled val="1"/>
        </dgm:presLayoutVars>
      </dgm:prSet>
      <dgm:spPr/>
    </dgm:pt>
  </dgm:ptLst>
  <dgm:cxnLst>
    <dgm:cxn modelId="{A82A3200-4AE8-4956-B3A1-4635545FD71E}" type="presOf" srcId="{92E372CA-452B-499E-8F9E-FCE7AF3BBD92}" destId="{B5193EB7-C3B8-47B8-8536-B1D89ACF130B}" srcOrd="0" destOrd="0" presId="urn:microsoft.com/office/officeart/2005/8/layout/process5"/>
    <dgm:cxn modelId="{DDF73804-7080-434F-9395-767A98AA744D}" type="presOf" srcId="{9148B118-4D8A-416D-AF72-4E0F0E74C3DC}" destId="{FB6B77C7-25C8-40AC-AB5D-6B59FC53F250}" srcOrd="0" destOrd="0" presId="urn:microsoft.com/office/officeart/2005/8/layout/process5"/>
    <dgm:cxn modelId="{E1116404-CBF4-4260-8214-DD1398B76BF5}" type="presOf" srcId="{21EFF0EE-C267-43BE-A435-D1222F6505FF}" destId="{8F2EF6C8-624D-4ACB-B3FF-203F84BE6F69}" srcOrd="1" destOrd="0" presId="urn:microsoft.com/office/officeart/2005/8/layout/process5"/>
    <dgm:cxn modelId="{3DBCBF06-4CDE-4ED8-8D57-C86C196B5ADA}" type="presOf" srcId="{5A2CD47D-866F-46B5-ACD3-B83C01886DBD}" destId="{943BC991-7FC9-467A-B56B-A6B91D3E5898}" srcOrd="0" destOrd="0" presId="urn:microsoft.com/office/officeart/2005/8/layout/process5"/>
    <dgm:cxn modelId="{C4D0020A-F0A5-49AE-810A-FE23ED27F08D}" type="presOf" srcId="{DE0762E6-A809-483B-8632-9ACE11E3ABE6}" destId="{5C1F2879-B3D3-4843-9CCC-C9CABEC5C4F9}" srcOrd="1" destOrd="0" presId="urn:microsoft.com/office/officeart/2005/8/layout/process5"/>
    <dgm:cxn modelId="{9CE67A0E-8B6F-4C58-A24C-927BE4FA2971}" type="presOf" srcId="{F628951B-17F6-4BAC-8843-814F0149A133}" destId="{D9C8B8EA-930A-4610-ADDD-BD8938DC1F69}" srcOrd="1" destOrd="0" presId="urn:microsoft.com/office/officeart/2005/8/layout/process5"/>
    <dgm:cxn modelId="{C4100015-D4FF-43ED-901B-1C0BC8EBDFB8}" type="presOf" srcId="{7F163044-6961-4CE4-BDA9-C33823E4DFA8}" destId="{E25F797D-6928-4811-88E4-964F7623A222}" srcOrd="0" destOrd="0" presId="urn:microsoft.com/office/officeart/2005/8/layout/process5"/>
    <dgm:cxn modelId="{BA9EA017-A478-405B-B18B-2AC4E6AB18E8}" type="presOf" srcId="{92E372CA-452B-499E-8F9E-FCE7AF3BBD92}" destId="{27CD53BE-F98F-43CF-B65B-C4F1E921C840}" srcOrd="1" destOrd="0" presId="urn:microsoft.com/office/officeart/2005/8/layout/process5"/>
    <dgm:cxn modelId="{2DAD3621-9A30-4464-B5E3-66152D4C108B}" type="presOf" srcId="{21EFF0EE-C267-43BE-A435-D1222F6505FF}" destId="{D925BB6C-AD00-41A1-953F-4022E131E08C}" srcOrd="0" destOrd="0" presId="urn:microsoft.com/office/officeart/2005/8/layout/process5"/>
    <dgm:cxn modelId="{6DC44C33-0814-43BC-99FD-24A6C9689C81}" type="presOf" srcId="{6808FC47-DE4A-45A1-9A7B-21ACBAC37DAA}" destId="{52D03560-392A-4414-9A69-F63E91D4DE0E}" srcOrd="1" destOrd="0" presId="urn:microsoft.com/office/officeart/2005/8/layout/process5"/>
    <dgm:cxn modelId="{4B639E35-14F3-4CDD-B6A6-D4375D8AA5AD}" type="presOf" srcId="{DB69CFB0-3D2E-4832-93EF-242BFD4A8B22}" destId="{D08CFA52-414B-4EEC-B276-665C4BB12ECA}" srcOrd="1" destOrd="0" presId="urn:microsoft.com/office/officeart/2005/8/layout/process5"/>
    <dgm:cxn modelId="{4CC2F45D-9B76-46F6-AD6B-02AAF3D47A17}" type="presOf" srcId="{7E675D3D-3811-4593-855D-6AB9B9C47605}" destId="{D215FEA7-76CE-40FE-B76F-DF1CA881ED67}" srcOrd="0" destOrd="0" presId="urn:microsoft.com/office/officeart/2005/8/layout/process5"/>
    <dgm:cxn modelId="{BA3E464E-6FA6-418C-888A-6A1394516AE4}" type="presOf" srcId="{6808FC47-DE4A-45A1-9A7B-21ACBAC37DAA}" destId="{94E71BC5-7F6D-46EF-B6F0-6372B9B99E4F}" srcOrd="0" destOrd="0" presId="urn:microsoft.com/office/officeart/2005/8/layout/process5"/>
    <dgm:cxn modelId="{F893C04F-BCDC-4CA3-A8F1-791C4BCDB465}" type="presOf" srcId="{368CC63E-9255-41CF-AE4B-9C4E7739E16E}" destId="{180F1A94-71E7-4BB8-BE06-ADD52195B0D2}" srcOrd="0" destOrd="0" presId="urn:microsoft.com/office/officeart/2005/8/layout/process5"/>
    <dgm:cxn modelId="{46301251-04BB-4D8E-8EC3-24606141F7FE}" srcId="{9148B118-4D8A-416D-AF72-4E0F0E74C3DC}" destId="{7F163044-6961-4CE4-BDA9-C33823E4DFA8}" srcOrd="1" destOrd="0" parTransId="{71836356-2959-4DA4-8ABE-13805D94B9EF}" sibTransId="{F628951B-17F6-4BAC-8843-814F0149A133}"/>
    <dgm:cxn modelId="{BADB8553-CA37-4E83-AE13-EC4804E14D3E}" type="presOf" srcId="{8E7263F3-FAD7-49A6-B1AC-21A0DD4BD080}" destId="{80B3BBA3-AA1E-44E8-9EA7-575048CF82E2}" srcOrd="0" destOrd="0" presId="urn:microsoft.com/office/officeart/2005/8/layout/process5"/>
    <dgm:cxn modelId="{A1594057-65F4-4B24-B4A4-A5A4B33246D2}" srcId="{9148B118-4D8A-416D-AF72-4E0F0E74C3DC}" destId="{7E675D3D-3811-4593-855D-6AB9B9C47605}" srcOrd="0" destOrd="0" parTransId="{3A63986B-D87A-4376-A56F-D86A16C85A6B}" sibTransId="{21EFF0EE-C267-43BE-A435-D1222F6505FF}"/>
    <dgm:cxn modelId="{F1580F8E-5628-4527-B02E-8FCFF63E2474}" type="presOf" srcId="{DB69CFB0-3D2E-4832-93EF-242BFD4A8B22}" destId="{C1CCD560-72CC-4636-A4A9-15CA6B2D503E}" srcOrd="0" destOrd="0" presId="urn:microsoft.com/office/officeart/2005/8/layout/process5"/>
    <dgm:cxn modelId="{D6E1918F-4799-48D4-902D-3AC7C79ABC96}" srcId="{9148B118-4D8A-416D-AF72-4E0F0E74C3DC}" destId="{5A67B8FB-1D52-4923-B0F4-400F3DA60A8C}" srcOrd="5" destOrd="0" parTransId="{364A11FB-07DA-4788-8200-5A91B29357CC}" sibTransId="{DE0762E6-A809-483B-8632-9ACE11E3ABE6}"/>
    <dgm:cxn modelId="{7688F3A2-0462-4550-88CD-4871FA4A5A6F}" srcId="{9148B118-4D8A-416D-AF72-4E0F0E74C3DC}" destId="{368CC63E-9255-41CF-AE4B-9C4E7739E16E}" srcOrd="4" destOrd="0" parTransId="{AF23A785-B2E3-4505-AA78-47461A935C38}" sibTransId="{6808FC47-DE4A-45A1-9A7B-21ACBAC37DAA}"/>
    <dgm:cxn modelId="{95139DAF-C250-47BC-A510-A6271FDA5516}" type="presOf" srcId="{5A67B8FB-1D52-4923-B0F4-400F3DA60A8C}" destId="{B32B9AEA-D90E-4E73-B81F-6CE3FCD54A18}" srcOrd="0" destOrd="0" presId="urn:microsoft.com/office/officeart/2005/8/layout/process5"/>
    <dgm:cxn modelId="{DFD428C0-9600-4F63-AFBD-32C927C909BB}" srcId="{9148B118-4D8A-416D-AF72-4E0F0E74C3DC}" destId="{5A2CD47D-866F-46B5-ACD3-B83C01886DBD}" srcOrd="6" destOrd="0" parTransId="{0FE46028-B92C-4453-93ED-B045FBA4D9DD}" sibTransId="{A896425E-996E-4023-A504-F02251CB2CA3}"/>
    <dgm:cxn modelId="{7C3349C2-AA99-4DE9-9AAA-46B9DF252E0F}" srcId="{9148B118-4D8A-416D-AF72-4E0F0E74C3DC}" destId="{8E7263F3-FAD7-49A6-B1AC-21A0DD4BD080}" srcOrd="2" destOrd="0" parTransId="{F0C41911-595F-4347-B691-9517D57639BE}" sibTransId="{DB69CFB0-3D2E-4832-93EF-242BFD4A8B22}"/>
    <dgm:cxn modelId="{02E327CC-DF8B-421C-AE8A-465AF70D4168}" type="presOf" srcId="{621D11BC-8F41-4012-95B8-1349819B8578}" destId="{96F2E14F-D036-4875-AF8F-02F60A67C3D5}" srcOrd="0" destOrd="0" presId="urn:microsoft.com/office/officeart/2005/8/layout/process5"/>
    <dgm:cxn modelId="{A0461DD4-AEC6-4B60-BF7C-2960F4F26E31}" srcId="{9148B118-4D8A-416D-AF72-4E0F0E74C3DC}" destId="{621D11BC-8F41-4012-95B8-1349819B8578}" srcOrd="3" destOrd="0" parTransId="{AE608DF1-EE62-4AC3-9F65-EDED1B11D5E0}" sibTransId="{92E372CA-452B-499E-8F9E-FCE7AF3BBD92}"/>
    <dgm:cxn modelId="{0838ECE6-F5B6-477F-B132-09C43E60B86A}" type="presOf" srcId="{F628951B-17F6-4BAC-8843-814F0149A133}" destId="{B597F1F9-F518-4EF7-878C-2C1714F23F05}" srcOrd="0" destOrd="0" presId="urn:microsoft.com/office/officeart/2005/8/layout/process5"/>
    <dgm:cxn modelId="{ACC616FE-4508-4A5E-A94B-3C3E3A28EAB3}" type="presOf" srcId="{DE0762E6-A809-483B-8632-9ACE11E3ABE6}" destId="{DD78C25E-1EF5-46DE-B45C-89024AC58A74}" srcOrd="0" destOrd="0" presId="urn:microsoft.com/office/officeart/2005/8/layout/process5"/>
    <dgm:cxn modelId="{FDEB249F-0C29-431C-9982-2C7A629EBDFE}" type="presParOf" srcId="{FB6B77C7-25C8-40AC-AB5D-6B59FC53F250}" destId="{D215FEA7-76CE-40FE-B76F-DF1CA881ED67}" srcOrd="0" destOrd="0" presId="urn:microsoft.com/office/officeart/2005/8/layout/process5"/>
    <dgm:cxn modelId="{F83D0675-BED2-4020-92B3-6033806772BB}" type="presParOf" srcId="{FB6B77C7-25C8-40AC-AB5D-6B59FC53F250}" destId="{D925BB6C-AD00-41A1-953F-4022E131E08C}" srcOrd="1" destOrd="0" presId="urn:microsoft.com/office/officeart/2005/8/layout/process5"/>
    <dgm:cxn modelId="{C03A2A84-65D8-4367-AF00-10B7A8833037}" type="presParOf" srcId="{D925BB6C-AD00-41A1-953F-4022E131E08C}" destId="{8F2EF6C8-624D-4ACB-B3FF-203F84BE6F69}" srcOrd="0" destOrd="0" presId="urn:microsoft.com/office/officeart/2005/8/layout/process5"/>
    <dgm:cxn modelId="{81FBBA7D-A3D7-46DE-BE66-AF0C4468B53C}" type="presParOf" srcId="{FB6B77C7-25C8-40AC-AB5D-6B59FC53F250}" destId="{E25F797D-6928-4811-88E4-964F7623A222}" srcOrd="2" destOrd="0" presId="urn:microsoft.com/office/officeart/2005/8/layout/process5"/>
    <dgm:cxn modelId="{02455795-01E7-4D44-86AE-7816A93AFE53}" type="presParOf" srcId="{FB6B77C7-25C8-40AC-AB5D-6B59FC53F250}" destId="{B597F1F9-F518-4EF7-878C-2C1714F23F05}" srcOrd="3" destOrd="0" presId="urn:microsoft.com/office/officeart/2005/8/layout/process5"/>
    <dgm:cxn modelId="{83E7A171-DF75-4BB2-913B-F0706C81A649}" type="presParOf" srcId="{B597F1F9-F518-4EF7-878C-2C1714F23F05}" destId="{D9C8B8EA-930A-4610-ADDD-BD8938DC1F69}" srcOrd="0" destOrd="0" presId="urn:microsoft.com/office/officeart/2005/8/layout/process5"/>
    <dgm:cxn modelId="{728B495E-F309-4DAB-BC14-CE1E77C380EB}" type="presParOf" srcId="{FB6B77C7-25C8-40AC-AB5D-6B59FC53F250}" destId="{80B3BBA3-AA1E-44E8-9EA7-575048CF82E2}" srcOrd="4" destOrd="0" presId="urn:microsoft.com/office/officeart/2005/8/layout/process5"/>
    <dgm:cxn modelId="{11626F1B-ADDB-4302-BB61-CB04A0D4EA5B}" type="presParOf" srcId="{FB6B77C7-25C8-40AC-AB5D-6B59FC53F250}" destId="{C1CCD560-72CC-4636-A4A9-15CA6B2D503E}" srcOrd="5" destOrd="0" presId="urn:microsoft.com/office/officeart/2005/8/layout/process5"/>
    <dgm:cxn modelId="{46212A43-0D72-47EB-9E5D-D4EB20CBEA21}" type="presParOf" srcId="{C1CCD560-72CC-4636-A4A9-15CA6B2D503E}" destId="{D08CFA52-414B-4EEC-B276-665C4BB12ECA}" srcOrd="0" destOrd="0" presId="urn:microsoft.com/office/officeart/2005/8/layout/process5"/>
    <dgm:cxn modelId="{39F352F5-E99C-4EBF-868B-B585B8C69E8A}" type="presParOf" srcId="{FB6B77C7-25C8-40AC-AB5D-6B59FC53F250}" destId="{96F2E14F-D036-4875-AF8F-02F60A67C3D5}" srcOrd="6" destOrd="0" presId="urn:microsoft.com/office/officeart/2005/8/layout/process5"/>
    <dgm:cxn modelId="{9601435B-D406-4593-BB9F-728A1038A136}" type="presParOf" srcId="{FB6B77C7-25C8-40AC-AB5D-6B59FC53F250}" destId="{B5193EB7-C3B8-47B8-8536-B1D89ACF130B}" srcOrd="7" destOrd="0" presId="urn:microsoft.com/office/officeart/2005/8/layout/process5"/>
    <dgm:cxn modelId="{A9E0C6C2-CE7D-44E3-A43F-E5F01394B4A8}" type="presParOf" srcId="{B5193EB7-C3B8-47B8-8536-B1D89ACF130B}" destId="{27CD53BE-F98F-43CF-B65B-C4F1E921C840}" srcOrd="0" destOrd="0" presId="urn:microsoft.com/office/officeart/2005/8/layout/process5"/>
    <dgm:cxn modelId="{0CF5AA7B-1E7C-4A6C-AB55-3760612386D3}" type="presParOf" srcId="{FB6B77C7-25C8-40AC-AB5D-6B59FC53F250}" destId="{180F1A94-71E7-4BB8-BE06-ADD52195B0D2}" srcOrd="8" destOrd="0" presId="urn:microsoft.com/office/officeart/2005/8/layout/process5"/>
    <dgm:cxn modelId="{ED9ACBE8-681F-4884-B656-60DBB4FBBE92}" type="presParOf" srcId="{FB6B77C7-25C8-40AC-AB5D-6B59FC53F250}" destId="{94E71BC5-7F6D-46EF-B6F0-6372B9B99E4F}" srcOrd="9" destOrd="0" presId="urn:microsoft.com/office/officeart/2005/8/layout/process5"/>
    <dgm:cxn modelId="{AD4A16E3-9B7D-43C5-8EE9-5B59943B96E1}" type="presParOf" srcId="{94E71BC5-7F6D-46EF-B6F0-6372B9B99E4F}" destId="{52D03560-392A-4414-9A69-F63E91D4DE0E}" srcOrd="0" destOrd="0" presId="urn:microsoft.com/office/officeart/2005/8/layout/process5"/>
    <dgm:cxn modelId="{CA781F79-6203-4E63-B16E-8E3E4F98182A}" type="presParOf" srcId="{FB6B77C7-25C8-40AC-AB5D-6B59FC53F250}" destId="{B32B9AEA-D90E-4E73-B81F-6CE3FCD54A18}" srcOrd="10" destOrd="0" presId="urn:microsoft.com/office/officeart/2005/8/layout/process5"/>
    <dgm:cxn modelId="{0FBFF954-FCA5-4E58-BCFD-3FFF0C21F30C}" type="presParOf" srcId="{FB6B77C7-25C8-40AC-AB5D-6B59FC53F250}" destId="{DD78C25E-1EF5-46DE-B45C-89024AC58A74}" srcOrd="11" destOrd="0" presId="urn:microsoft.com/office/officeart/2005/8/layout/process5"/>
    <dgm:cxn modelId="{36FF8FF8-3E98-412F-87C9-5B67209CD67E}" type="presParOf" srcId="{DD78C25E-1EF5-46DE-B45C-89024AC58A74}" destId="{5C1F2879-B3D3-4843-9CCC-C9CABEC5C4F9}" srcOrd="0" destOrd="0" presId="urn:microsoft.com/office/officeart/2005/8/layout/process5"/>
    <dgm:cxn modelId="{7A395E1F-30DA-4C2A-99F8-4051473F39DE}" type="presParOf" srcId="{FB6B77C7-25C8-40AC-AB5D-6B59FC53F250}" destId="{943BC991-7FC9-467A-B56B-A6B91D3E5898}"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5FEA7-76CE-40FE-B76F-DF1CA881ED67}">
      <dsp:nvSpPr>
        <dsp:cNvPr id="0" name=""/>
        <dsp:cNvSpPr/>
      </dsp:nvSpPr>
      <dsp:spPr>
        <a:xfrm>
          <a:off x="4278" y="221053"/>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Requesting Launch Data from SpaceX REST API</a:t>
          </a:r>
          <a:endParaRPr lang="en-US" sz="900" kern="1200" dirty="0">
            <a:latin typeface="Abadi" panose="020B0604020104020204" pitchFamily="34" charset="0"/>
          </a:endParaRPr>
        </a:p>
      </dsp:txBody>
      <dsp:txXfrm>
        <a:off x="26748" y="243523"/>
        <a:ext cx="1233716" cy="722253"/>
      </dsp:txXfrm>
    </dsp:sp>
    <dsp:sp modelId="{D925BB6C-AD00-41A1-953F-4022E131E08C}">
      <dsp:nvSpPr>
        <dsp:cNvPr id="0" name=""/>
        <dsp:cNvSpPr/>
      </dsp:nvSpPr>
      <dsp:spPr>
        <a:xfrm>
          <a:off x="1395456" y="446097"/>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a:off x="1395456" y="509518"/>
        <a:ext cx="189753" cy="190264"/>
      </dsp:txXfrm>
    </dsp:sp>
    <dsp:sp modelId="{E25F797D-6928-4811-88E4-964F7623A222}">
      <dsp:nvSpPr>
        <dsp:cNvPr id="0" name=""/>
        <dsp:cNvSpPr/>
      </dsp:nvSpPr>
      <dsp:spPr>
        <a:xfrm>
          <a:off x="1794396" y="221053"/>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Decoding of response content using .json() and turning API response to datafram .json_normalize()</a:t>
          </a:r>
          <a:endParaRPr lang="en-US" sz="900" kern="1200" dirty="0">
            <a:latin typeface="Abadi" panose="020B0604020104020204" pitchFamily="34" charset="0"/>
          </a:endParaRPr>
        </a:p>
      </dsp:txBody>
      <dsp:txXfrm>
        <a:off x="1816866" y="243523"/>
        <a:ext cx="1233716" cy="722253"/>
      </dsp:txXfrm>
    </dsp:sp>
    <dsp:sp modelId="{B597F1F9-F518-4EF7-878C-2C1714F23F05}">
      <dsp:nvSpPr>
        <dsp:cNvPr id="0" name=""/>
        <dsp:cNvSpPr/>
      </dsp:nvSpPr>
      <dsp:spPr>
        <a:xfrm>
          <a:off x="3185574" y="446097"/>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a:off x="3185574" y="509518"/>
        <a:ext cx="189753" cy="190264"/>
      </dsp:txXfrm>
    </dsp:sp>
    <dsp:sp modelId="{80B3BBA3-AA1E-44E8-9EA7-575048CF82E2}">
      <dsp:nvSpPr>
        <dsp:cNvPr id="0" name=""/>
        <dsp:cNvSpPr/>
      </dsp:nvSpPr>
      <dsp:spPr>
        <a:xfrm>
          <a:off x="3584515" y="221053"/>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Requesting needed information about launches from SPACEX API through custom functions</a:t>
          </a:r>
          <a:endParaRPr lang="en-US" sz="900" kern="1200" dirty="0">
            <a:latin typeface="Abadi" panose="020B0604020104020204" pitchFamily="34" charset="0"/>
          </a:endParaRPr>
        </a:p>
      </dsp:txBody>
      <dsp:txXfrm>
        <a:off x="3606985" y="243523"/>
        <a:ext cx="1233716" cy="722253"/>
      </dsp:txXfrm>
    </dsp:sp>
    <dsp:sp modelId="{C1CCD560-72CC-4636-A4A9-15CA6B2D503E}">
      <dsp:nvSpPr>
        <dsp:cNvPr id="0" name=""/>
        <dsp:cNvSpPr/>
      </dsp:nvSpPr>
      <dsp:spPr>
        <a:xfrm rot="5400000">
          <a:off x="4088306" y="1077753"/>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5400000">
        <a:off x="4128712" y="1100768"/>
        <a:ext cx="190264" cy="189753"/>
      </dsp:txXfrm>
    </dsp:sp>
    <dsp:sp modelId="{96F2E14F-D036-4875-AF8F-02F60A67C3D5}">
      <dsp:nvSpPr>
        <dsp:cNvPr id="0" name=""/>
        <dsp:cNvSpPr/>
      </dsp:nvSpPr>
      <dsp:spPr>
        <a:xfrm>
          <a:off x="3584515" y="1499710"/>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Flattening the data into a Pandas dataframe</a:t>
          </a:r>
          <a:endParaRPr lang="en-US" sz="900" kern="1200" dirty="0">
            <a:latin typeface="Abadi" panose="020B0604020104020204" pitchFamily="34" charset="0"/>
          </a:endParaRPr>
        </a:p>
      </dsp:txBody>
      <dsp:txXfrm>
        <a:off x="3606985" y="1522180"/>
        <a:ext cx="1233716" cy="722253"/>
      </dsp:txXfrm>
    </dsp:sp>
    <dsp:sp modelId="{B5193EB7-C3B8-47B8-8536-B1D89ACF130B}">
      <dsp:nvSpPr>
        <dsp:cNvPr id="0" name=""/>
        <dsp:cNvSpPr/>
      </dsp:nvSpPr>
      <dsp:spPr>
        <a:xfrm rot="10800000">
          <a:off x="3200918" y="1724753"/>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10800000">
        <a:off x="3282240" y="1788174"/>
        <a:ext cx="189753" cy="190264"/>
      </dsp:txXfrm>
    </dsp:sp>
    <dsp:sp modelId="{180F1A94-71E7-4BB8-BE06-ADD52195B0D2}">
      <dsp:nvSpPr>
        <dsp:cNvPr id="0" name=""/>
        <dsp:cNvSpPr/>
      </dsp:nvSpPr>
      <dsp:spPr>
        <a:xfrm>
          <a:off x="1794396" y="1499710"/>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Filtering the dataframe for Falcon 9 data only</a:t>
          </a:r>
          <a:endParaRPr lang="en-US" sz="900" kern="1200" dirty="0">
            <a:latin typeface="Abadi" panose="020B0604020104020204" pitchFamily="34" charset="0"/>
          </a:endParaRPr>
        </a:p>
      </dsp:txBody>
      <dsp:txXfrm>
        <a:off x="1816866" y="1522180"/>
        <a:ext cx="1233716" cy="722253"/>
      </dsp:txXfrm>
    </dsp:sp>
    <dsp:sp modelId="{94E71BC5-7F6D-46EF-B6F0-6372B9B99E4F}">
      <dsp:nvSpPr>
        <dsp:cNvPr id="0" name=""/>
        <dsp:cNvSpPr/>
      </dsp:nvSpPr>
      <dsp:spPr>
        <a:xfrm rot="10800000">
          <a:off x="1410799" y="1724753"/>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10800000">
        <a:off x="1492121" y="1788174"/>
        <a:ext cx="189753" cy="190264"/>
      </dsp:txXfrm>
    </dsp:sp>
    <dsp:sp modelId="{B32B9AEA-D90E-4E73-B81F-6CE3FCD54A18}">
      <dsp:nvSpPr>
        <dsp:cNvPr id="0" name=""/>
        <dsp:cNvSpPr/>
      </dsp:nvSpPr>
      <dsp:spPr>
        <a:xfrm>
          <a:off x="4278" y="1499710"/>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Replacing missing Payload Mass values using calculated .mean() from the same column</a:t>
          </a:r>
          <a:endParaRPr lang="en-US" sz="900" kern="1200" dirty="0">
            <a:latin typeface="Abadi" panose="020B0604020104020204" pitchFamily="34" charset="0"/>
          </a:endParaRPr>
        </a:p>
      </dsp:txBody>
      <dsp:txXfrm>
        <a:off x="26748" y="1522180"/>
        <a:ext cx="1233716" cy="722253"/>
      </dsp:txXfrm>
    </dsp:sp>
    <dsp:sp modelId="{DD78C25E-1EF5-46DE-B45C-89024AC58A74}">
      <dsp:nvSpPr>
        <dsp:cNvPr id="0" name=""/>
        <dsp:cNvSpPr/>
      </dsp:nvSpPr>
      <dsp:spPr>
        <a:xfrm rot="5400000">
          <a:off x="508068" y="2356409"/>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5400000">
        <a:off x="548474" y="2379424"/>
        <a:ext cx="190264" cy="189753"/>
      </dsp:txXfrm>
    </dsp:sp>
    <dsp:sp modelId="{943BC991-7FC9-467A-B56B-A6B91D3E5898}">
      <dsp:nvSpPr>
        <dsp:cNvPr id="0" name=""/>
        <dsp:cNvSpPr/>
      </dsp:nvSpPr>
      <dsp:spPr>
        <a:xfrm>
          <a:off x="4278" y="2778366"/>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Exporting the data to CSV</a:t>
          </a:r>
          <a:endParaRPr lang="en-US" sz="900" kern="1200" dirty="0">
            <a:latin typeface="Abadi" panose="020B0604020104020204" pitchFamily="34" charset="0"/>
          </a:endParaRPr>
        </a:p>
      </dsp:txBody>
      <dsp:txXfrm>
        <a:off x="26748" y="2800836"/>
        <a:ext cx="1233716" cy="7222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5FEA7-76CE-40FE-B76F-DF1CA881ED67}">
      <dsp:nvSpPr>
        <dsp:cNvPr id="0" name=""/>
        <dsp:cNvSpPr/>
      </dsp:nvSpPr>
      <dsp:spPr>
        <a:xfrm>
          <a:off x="4278" y="221053"/>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Requesting Launch Data from SpaceX REST API</a:t>
          </a:r>
          <a:endParaRPr lang="en-US" sz="900" kern="1200" dirty="0">
            <a:latin typeface="Abadi" panose="020B0604020104020204" pitchFamily="34" charset="0"/>
          </a:endParaRPr>
        </a:p>
      </dsp:txBody>
      <dsp:txXfrm>
        <a:off x="26748" y="243523"/>
        <a:ext cx="1233716" cy="722253"/>
      </dsp:txXfrm>
    </dsp:sp>
    <dsp:sp modelId="{D925BB6C-AD00-41A1-953F-4022E131E08C}">
      <dsp:nvSpPr>
        <dsp:cNvPr id="0" name=""/>
        <dsp:cNvSpPr/>
      </dsp:nvSpPr>
      <dsp:spPr>
        <a:xfrm>
          <a:off x="1395456" y="446097"/>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a:off x="1395456" y="509518"/>
        <a:ext cx="189753" cy="190264"/>
      </dsp:txXfrm>
    </dsp:sp>
    <dsp:sp modelId="{E25F797D-6928-4811-88E4-964F7623A222}">
      <dsp:nvSpPr>
        <dsp:cNvPr id="0" name=""/>
        <dsp:cNvSpPr/>
      </dsp:nvSpPr>
      <dsp:spPr>
        <a:xfrm>
          <a:off x="1794396" y="221053"/>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Decoding of response content using .json() and turning API response to datafram .json_normalize()</a:t>
          </a:r>
          <a:endParaRPr lang="en-US" sz="900" kern="1200" dirty="0">
            <a:latin typeface="Abadi" panose="020B0604020104020204" pitchFamily="34" charset="0"/>
          </a:endParaRPr>
        </a:p>
      </dsp:txBody>
      <dsp:txXfrm>
        <a:off x="1816866" y="243523"/>
        <a:ext cx="1233716" cy="722253"/>
      </dsp:txXfrm>
    </dsp:sp>
    <dsp:sp modelId="{B597F1F9-F518-4EF7-878C-2C1714F23F05}">
      <dsp:nvSpPr>
        <dsp:cNvPr id="0" name=""/>
        <dsp:cNvSpPr/>
      </dsp:nvSpPr>
      <dsp:spPr>
        <a:xfrm>
          <a:off x="3185574" y="446097"/>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a:off x="3185574" y="509518"/>
        <a:ext cx="189753" cy="190264"/>
      </dsp:txXfrm>
    </dsp:sp>
    <dsp:sp modelId="{80B3BBA3-AA1E-44E8-9EA7-575048CF82E2}">
      <dsp:nvSpPr>
        <dsp:cNvPr id="0" name=""/>
        <dsp:cNvSpPr/>
      </dsp:nvSpPr>
      <dsp:spPr>
        <a:xfrm>
          <a:off x="3584515" y="221053"/>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Requesting needed information about launches from SPACEX API through custom functions</a:t>
          </a:r>
          <a:endParaRPr lang="en-US" sz="900" kern="1200" dirty="0">
            <a:latin typeface="Abadi" panose="020B0604020104020204" pitchFamily="34" charset="0"/>
          </a:endParaRPr>
        </a:p>
      </dsp:txBody>
      <dsp:txXfrm>
        <a:off x="3606985" y="243523"/>
        <a:ext cx="1233716" cy="722253"/>
      </dsp:txXfrm>
    </dsp:sp>
    <dsp:sp modelId="{C1CCD560-72CC-4636-A4A9-15CA6B2D503E}">
      <dsp:nvSpPr>
        <dsp:cNvPr id="0" name=""/>
        <dsp:cNvSpPr/>
      </dsp:nvSpPr>
      <dsp:spPr>
        <a:xfrm rot="5400000">
          <a:off x="4088306" y="1077753"/>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5400000">
        <a:off x="4128712" y="1100768"/>
        <a:ext cx="190264" cy="189753"/>
      </dsp:txXfrm>
    </dsp:sp>
    <dsp:sp modelId="{96F2E14F-D036-4875-AF8F-02F60A67C3D5}">
      <dsp:nvSpPr>
        <dsp:cNvPr id="0" name=""/>
        <dsp:cNvSpPr/>
      </dsp:nvSpPr>
      <dsp:spPr>
        <a:xfrm>
          <a:off x="3584515" y="1499710"/>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Flattening the data into a Pandas dataframe</a:t>
          </a:r>
          <a:endParaRPr lang="en-US" sz="900" kern="1200" dirty="0">
            <a:latin typeface="Abadi" panose="020B0604020104020204" pitchFamily="34" charset="0"/>
          </a:endParaRPr>
        </a:p>
      </dsp:txBody>
      <dsp:txXfrm>
        <a:off x="3606985" y="1522180"/>
        <a:ext cx="1233716" cy="722253"/>
      </dsp:txXfrm>
    </dsp:sp>
    <dsp:sp modelId="{B5193EB7-C3B8-47B8-8536-B1D89ACF130B}">
      <dsp:nvSpPr>
        <dsp:cNvPr id="0" name=""/>
        <dsp:cNvSpPr/>
      </dsp:nvSpPr>
      <dsp:spPr>
        <a:xfrm rot="10800000">
          <a:off x="3200918" y="1724753"/>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10800000">
        <a:off x="3282240" y="1788174"/>
        <a:ext cx="189753" cy="190264"/>
      </dsp:txXfrm>
    </dsp:sp>
    <dsp:sp modelId="{180F1A94-71E7-4BB8-BE06-ADD52195B0D2}">
      <dsp:nvSpPr>
        <dsp:cNvPr id="0" name=""/>
        <dsp:cNvSpPr/>
      </dsp:nvSpPr>
      <dsp:spPr>
        <a:xfrm>
          <a:off x="1794396" y="1499710"/>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Filtering the dataframe for Falcon 9 data only</a:t>
          </a:r>
          <a:endParaRPr lang="en-US" sz="900" kern="1200" dirty="0">
            <a:latin typeface="Abadi" panose="020B0604020104020204" pitchFamily="34" charset="0"/>
          </a:endParaRPr>
        </a:p>
      </dsp:txBody>
      <dsp:txXfrm>
        <a:off x="1816866" y="1522180"/>
        <a:ext cx="1233716" cy="722253"/>
      </dsp:txXfrm>
    </dsp:sp>
    <dsp:sp modelId="{94E71BC5-7F6D-46EF-B6F0-6372B9B99E4F}">
      <dsp:nvSpPr>
        <dsp:cNvPr id="0" name=""/>
        <dsp:cNvSpPr/>
      </dsp:nvSpPr>
      <dsp:spPr>
        <a:xfrm rot="10800000">
          <a:off x="1410799" y="1724753"/>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10800000">
        <a:off x="1492121" y="1788174"/>
        <a:ext cx="189753" cy="190264"/>
      </dsp:txXfrm>
    </dsp:sp>
    <dsp:sp modelId="{B32B9AEA-D90E-4E73-B81F-6CE3FCD54A18}">
      <dsp:nvSpPr>
        <dsp:cNvPr id="0" name=""/>
        <dsp:cNvSpPr/>
      </dsp:nvSpPr>
      <dsp:spPr>
        <a:xfrm>
          <a:off x="4278" y="1499710"/>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Replacing missing Payload Mass values using calculated .mean() from the same column</a:t>
          </a:r>
          <a:endParaRPr lang="en-US" sz="900" kern="1200" dirty="0">
            <a:latin typeface="Abadi" panose="020B0604020104020204" pitchFamily="34" charset="0"/>
          </a:endParaRPr>
        </a:p>
      </dsp:txBody>
      <dsp:txXfrm>
        <a:off x="26748" y="1522180"/>
        <a:ext cx="1233716" cy="722253"/>
      </dsp:txXfrm>
    </dsp:sp>
    <dsp:sp modelId="{DD78C25E-1EF5-46DE-B45C-89024AC58A74}">
      <dsp:nvSpPr>
        <dsp:cNvPr id="0" name=""/>
        <dsp:cNvSpPr/>
      </dsp:nvSpPr>
      <dsp:spPr>
        <a:xfrm rot="5400000">
          <a:off x="508068" y="2356409"/>
          <a:ext cx="271075" cy="31710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5400000">
        <a:off x="548474" y="2379424"/>
        <a:ext cx="190264" cy="189753"/>
      </dsp:txXfrm>
    </dsp:sp>
    <dsp:sp modelId="{943BC991-7FC9-467A-B56B-A6B91D3E5898}">
      <dsp:nvSpPr>
        <dsp:cNvPr id="0" name=""/>
        <dsp:cNvSpPr/>
      </dsp:nvSpPr>
      <dsp:spPr>
        <a:xfrm>
          <a:off x="4278" y="2778366"/>
          <a:ext cx="1278656" cy="7671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sv-SE" sz="900" kern="1200" dirty="0">
              <a:latin typeface="Abadi" panose="020B0604020104020204" pitchFamily="34" charset="0"/>
            </a:rPr>
            <a:t>Exporting the data to CSV</a:t>
          </a:r>
          <a:endParaRPr lang="en-US" sz="900" kern="1200" dirty="0">
            <a:latin typeface="Abadi" panose="020B0604020104020204" pitchFamily="34" charset="0"/>
          </a:endParaRPr>
        </a:p>
      </dsp:txBody>
      <dsp:txXfrm>
        <a:off x="26748" y="2800836"/>
        <a:ext cx="1233716" cy="7222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3/12/2024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025463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277024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1365424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24424879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3375082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04229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5952926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9038488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716101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6418773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15120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964743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912496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137818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830524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627840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3/12/2024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mattan87/dscap/blob/main/eda-dataviz.ipynb" TargetMode="Externa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ttan87/dscap/blob/main/eda-dataviz.ipyn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ttan87/dscap/blob/main/eda-sql-coursera_sqllite.ipynb"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ttan87/dscap/blob/main/launch_site_location.jupyterlite.ipyn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ttan87/dscap/blob/main/spacex_dash_app.py" TargetMode="Externa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mattan87/dscap/blob/main/SpaceX_Machine_Learning_Prediction.ipynb" TargetMode="Externa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attan87/dscap/blob/main/data_collection_api.ipynb" TargetMode="Externa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attan87/dscap/blob/main/data_collection_api.ipynb" TargetMode="External"/><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Mattis K</a:t>
            </a:r>
          </a:p>
          <a:p>
            <a:r>
              <a:rPr lang="en-US" dirty="0">
                <a:solidFill>
                  <a:schemeClr val="bg2"/>
                </a:solidFill>
                <a:latin typeface="Abadi" panose="020B0604020104020204" pitchFamily="34" charset="0"/>
                <a:ea typeface="SF Pro" pitchFamily="2" charset="0"/>
                <a:cs typeface="SF Pro" pitchFamily="2" charset="0"/>
              </a:rPr>
              <a:t>2024-03-08</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6248400" y="365125"/>
            <a:ext cx="5105398" cy="1952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Wrangling</a:t>
            </a:r>
          </a:p>
        </p:txBody>
      </p:sp>
      <p:sp>
        <p:nvSpPr>
          <p:cNvPr id="17" name="Freeform: Shape 16">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12" name="Graphic 11" descr="Statistics">
            <a:extLst>
              <a:ext uri="{FF2B5EF4-FFF2-40B4-BE49-F238E27FC236}">
                <a16:creationId xmlns:a16="http://schemas.microsoft.com/office/drawing/2014/main" id="{CF986002-7146-7F9C-028E-7B4EACDB08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1134" y="1918107"/>
            <a:ext cx="3195204" cy="3195204"/>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48400" y="2497257"/>
            <a:ext cx="5105398" cy="3679705"/>
          </a:xfrm>
          <a:prstGeom prst="rect">
            <a:avLst/>
          </a:prstGeom>
        </p:spPr>
        <p:txBody>
          <a:bodyPr vert="horz" lIns="91440" tIns="45720" rIns="91440" bIns="45720" rtlCol="0">
            <a:normAutofit/>
          </a:bodyPr>
          <a:lstStyle/>
          <a:p>
            <a:r>
              <a:rPr lang="en-US" sz="1400"/>
              <a:t>First step of the process was to identify whether the collected data contained null values to understand whether we had gaps in the data that needed to be handled prior to fitting any model</a:t>
            </a:r>
          </a:p>
          <a:p>
            <a:r>
              <a:rPr lang="en-US" sz="1400"/>
              <a:t>Secondly, we analyzed the whether the data was categorical or numerical to understand whether we had to standardize the data</a:t>
            </a:r>
          </a:p>
          <a:p>
            <a:r>
              <a:rPr lang="en-US" sz="1400"/>
              <a:t>Third, we explored the occurrences of the different cateogircal variables, such as</a:t>
            </a:r>
          </a:p>
          <a:p>
            <a:pPr lvl="1"/>
            <a:r>
              <a:rPr lang="en-US" sz="1400"/>
              <a:t>Landing Outcomes (How the First Rocket Stages landed)</a:t>
            </a:r>
          </a:p>
          <a:p>
            <a:pPr lvl="1"/>
            <a:endParaRPr lang="en-US" sz="1400"/>
          </a:p>
          <a:p>
            <a:r>
              <a:rPr lang="en-US" sz="1400"/>
              <a:t>Four, based on the third step we classified whether a landing outcome was a success or a fail to be able to get a label on which we could train and also test our models and their respective algorithms. </a:t>
            </a:r>
          </a:p>
          <a:p>
            <a:pPr marL="0"/>
            <a:r>
              <a:rPr lang="en-US" sz="1400">
                <a:hlinkClick r:id="rId5"/>
              </a:rPr>
              <a:t>dscap/eda-dataviz.ipynb at main · mattan87/dscap (github.com)</a:t>
            </a:r>
            <a:endParaRPr lang="en-US" sz="1400"/>
          </a:p>
          <a:p>
            <a:pPr marL="0"/>
            <a:endParaRPr lang="en-US" sz="1400"/>
          </a:p>
          <a:p>
            <a:endParaRPr lang="en-US" sz="1400"/>
          </a:p>
          <a:p>
            <a:endParaRPr lang="en-US" sz="1400"/>
          </a:p>
          <a:p>
            <a:endParaRPr lang="en-US" sz="1400"/>
          </a:p>
        </p:txBody>
      </p:sp>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EF17487-C386-4F99-B5EB-4FD3DF423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246824" y="643467"/>
            <a:ext cx="4772975"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tx1"/>
                </a:solidFill>
                <a:latin typeface="Abadi" panose="020B0604020104020204" pitchFamily="34" charset="0"/>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46824" y="2623381"/>
            <a:ext cx="4772974" cy="3553581"/>
          </a:xfrm>
          <a:prstGeom prst="rect">
            <a:avLst/>
          </a:prstGeom>
        </p:spPr>
        <p:txBody>
          <a:bodyPr vert="horz" lIns="91440" tIns="45720" rIns="91440" bIns="45720" rtlCol="0">
            <a:normAutofit/>
          </a:bodyPr>
          <a:lstStyle/>
          <a:p>
            <a:pPr>
              <a:spcBef>
                <a:spcPts val="1400"/>
              </a:spcBef>
            </a:pPr>
            <a:r>
              <a:rPr lang="en-US" sz="1200" dirty="0">
                <a:latin typeface="Abadi" panose="020B0604020104020204" pitchFamily="34" charset="0"/>
              </a:rPr>
              <a:t>Data was explored by visualizing the relationship between flight number and launch site, payload and launch site, success rate of each orbit type etc. </a:t>
            </a:r>
          </a:p>
          <a:p>
            <a:pPr marL="0">
              <a:spcBef>
                <a:spcPts val="1400"/>
              </a:spcBef>
            </a:pPr>
            <a:endParaRPr lang="en-US" sz="1100" dirty="0">
              <a:hlinkClick r:id="rId3"/>
            </a:endParaRPr>
          </a:p>
          <a:p>
            <a:pPr marL="0">
              <a:spcBef>
                <a:spcPts val="1400"/>
              </a:spcBef>
            </a:pPr>
            <a:endParaRPr lang="en-US" sz="1100" dirty="0">
              <a:hlinkClick r:id="rId3"/>
            </a:endParaRPr>
          </a:p>
          <a:p>
            <a:pPr marL="0">
              <a:spcBef>
                <a:spcPts val="1400"/>
              </a:spcBef>
            </a:pPr>
            <a:endParaRPr lang="en-US" sz="1100" dirty="0">
              <a:hlinkClick r:id="rId3"/>
            </a:endParaRPr>
          </a:p>
          <a:p>
            <a:pPr marL="0">
              <a:spcBef>
                <a:spcPts val="1400"/>
              </a:spcBef>
            </a:pPr>
            <a:endParaRPr lang="en-US" sz="1100" dirty="0">
              <a:hlinkClick r:id="rId3"/>
            </a:endParaRPr>
          </a:p>
          <a:p>
            <a:pPr marL="0">
              <a:spcBef>
                <a:spcPts val="1400"/>
              </a:spcBef>
            </a:pPr>
            <a:endParaRPr lang="en-US" sz="1100" dirty="0">
              <a:hlinkClick r:id="rId3"/>
            </a:endParaRPr>
          </a:p>
          <a:p>
            <a:pPr marL="0">
              <a:spcBef>
                <a:spcPts val="1400"/>
              </a:spcBef>
            </a:pPr>
            <a:endParaRPr lang="en-US" sz="1100" dirty="0">
              <a:hlinkClick r:id="rId3"/>
            </a:endParaRPr>
          </a:p>
          <a:p>
            <a:pPr marL="0">
              <a:spcBef>
                <a:spcPts val="1400"/>
              </a:spcBef>
            </a:pPr>
            <a:endParaRPr lang="en-US" sz="1100" dirty="0">
              <a:hlinkClick r:id="rId3"/>
            </a:endParaRPr>
          </a:p>
          <a:p>
            <a:pPr marL="0">
              <a:spcBef>
                <a:spcPts val="1400"/>
              </a:spcBef>
            </a:pPr>
            <a:endParaRPr lang="en-US" sz="1100" dirty="0">
              <a:hlinkClick r:id="rId3"/>
            </a:endParaRPr>
          </a:p>
          <a:p>
            <a:pPr marL="0">
              <a:spcBef>
                <a:spcPts val="1400"/>
              </a:spcBef>
            </a:pPr>
            <a:r>
              <a:rPr lang="en-US" sz="1100" dirty="0" err="1">
                <a:hlinkClick r:id="rId3"/>
              </a:rPr>
              <a:t>dscap</a:t>
            </a:r>
            <a:r>
              <a:rPr lang="en-US" sz="1100" dirty="0">
                <a:hlinkClick r:id="rId3"/>
              </a:rPr>
              <a:t>/</a:t>
            </a:r>
            <a:r>
              <a:rPr lang="en-US" sz="1100" dirty="0" err="1">
                <a:hlinkClick r:id="rId3"/>
              </a:rPr>
              <a:t>eda-dataviz.ipynb</a:t>
            </a:r>
            <a:r>
              <a:rPr lang="en-US" sz="1100" dirty="0">
                <a:hlinkClick r:id="rId3"/>
              </a:rPr>
              <a:t> at main · mattan87/</a:t>
            </a:r>
            <a:r>
              <a:rPr lang="en-US" sz="1100" dirty="0" err="1">
                <a:hlinkClick r:id="rId3"/>
              </a:rPr>
              <a:t>dscap</a:t>
            </a:r>
            <a:r>
              <a:rPr lang="en-US" sz="1100" dirty="0">
                <a:hlinkClick r:id="rId3"/>
              </a:rPr>
              <a:t> (github.com)</a:t>
            </a:r>
            <a:endParaRPr lang="en-US" sz="1100" dirty="0"/>
          </a:p>
        </p:txBody>
      </p:sp>
      <p:pic>
        <p:nvPicPr>
          <p:cNvPr id="6" name="Picture 5">
            <a:extLst>
              <a:ext uri="{FF2B5EF4-FFF2-40B4-BE49-F238E27FC236}">
                <a16:creationId xmlns:a16="http://schemas.microsoft.com/office/drawing/2014/main" id="{C611844F-37A5-DA8C-406B-5B91D5152446}"/>
              </a:ext>
            </a:extLst>
          </p:cNvPr>
          <p:cNvPicPr>
            <a:picLocks noChangeAspect="1"/>
          </p:cNvPicPr>
          <p:nvPr/>
        </p:nvPicPr>
        <p:blipFill>
          <a:blip r:embed="rId4"/>
          <a:stretch>
            <a:fillRect/>
          </a:stretch>
        </p:blipFill>
        <p:spPr>
          <a:xfrm>
            <a:off x="7881218" y="643468"/>
            <a:ext cx="3486308" cy="2545005"/>
          </a:xfrm>
          <a:prstGeom prst="rect">
            <a:avLst/>
          </a:prstGeom>
        </p:spPr>
      </p:pic>
      <p:pic>
        <p:nvPicPr>
          <p:cNvPr id="8" name="Picture 7">
            <a:extLst>
              <a:ext uri="{FF2B5EF4-FFF2-40B4-BE49-F238E27FC236}">
                <a16:creationId xmlns:a16="http://schemas.microsoft.com/office/drawing/2014/main" id="{EA104604-9AD6-0002-AFA7-C18F496B4302}"/>
              </a:ext>
            </a:extLst>
          </p:cNvPr>
          <p:cNvPicPr>
            <a:picLocks noChangeAspect="1"/>
          </p:cNvPicPr>
          <p:nvPr/>
        </p:nvPicPr>
        <p:blipFill>
          <a:blip r:embed="rId5"/>
          <a:stretch>
            <a:fillRect/>
          </a:stretch>
        </p:blipFill>
        <p:spPr>
          <a:xfrm>
            <a:off x="7928955" y="3657600"/>
            <a:ext cx="3390833" cy="2585510"/>
          </a:xfrm>
          <a:prstGeom prst="rect">
            <a:avLst/>
          </a:prstGeom>
        </p:spPr>
      </p:pic>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838199" y="1065749"/>
            <a:ext cx="4953001" cy="472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Abadi" panose="020B0604020104020204" pitchFamily="34" charset="0"/>
                <a:ea typeface="+mj-ea"/>
                <a:cs typeface="+mj-cs"/>
              </a:rPr>
              <a:t>EDA with SQL</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8022" y="713313"/>
            <a:ext cx="3815778" cy="5431376"/>
          </a:xfrm>
          <a:prstGeom prst="rect">
            <a:avLst/>
          </a:prstGeom>
        </p:spPr>
        <p:txBody>
          <a:bodyPr vert="horz" lIns="91440" tIns="45720" rIns="91440" bIns="45720" rtlCol="0" anchor="ctr">
            <a:normAutofit/>
          </a:bodyPr>
          <a:lstStyle/>
          <a:p>
            <a:pPr marL="0"/>
            <a:r>
              <a:rPr lang="en-US" sz="1000" b="1"/>
              <a:t>SQL Queries to Support Explorative Data Analysis:</a:t>
            </a:r>
          </a:p>
          <a:p>
            <a:r>
              <a:rPr lang="en-US" sz="1000"/>
              <a:t>Display the names of each unique launch site</a:t>
            </a:r>
          </a:p>
          <a:p>
            <a:r>
              <a:rPr lang="en-US" sz="1000"/>
              <a:t>Display 5 records with launch site name starting with ‘CCA’</a:t>
            </a:r>
          </a:p>
          <a:p>
            <a:r>
              <a:rPr lang="en-US" sz="1000"/>
              <a:t>Display total payload mass carried by all boosters launched by NASA (CRS)</a:t>
            </a:r>
          </a:p>
          <a:p>
            <a:r>
              <a:rPr lang="en-US" sz="1000"/>
              <a:t>Displaying average payload mass carried by booster version F9 v1.1</a:t>
            </a:r>
          </a:p>
          <a:p>
            <a:r>
              <a:rPr lang="en-US" sz="1000"/>
              <a:t>Listing the date when the first successful landing outcome on a ground pad landing platform was performed</a:t>
            </a:r>
          </a:p>
          <a:p>
            <a:r>
              <a:rPr lang="en-US" sz="1000"/>
              <a:t>Listing the names of boosters that successfully landed on a drone ship with a pay load mass between 4000 and 6000 kg</a:t>
            </a:r>
          </a:p>
          <a:p>
            <a:r>
              <a:rPr lang="en-US" sz="1000"/>
              <a:t>Listing the total number different mission outcomes</a:t>
            </a:r>
          </a:p>
          <a:p>
            <a:r>
              <a:rPr lang="en-US" sz="1000"/>
              <a:t>Listing the names of booster versions that have carried the maximum payload mass</a:t>
            </a:r>
          </a:p>
          <a:p>
            <a:r>
              <a:rPr lang="en-US" sz="1000"/>
              <a:t>Listing the failed landing outcomes on a drone ship for the months in 2015 including</a:t>
            </a:r>
          </a:p>
          <a:p>
            <a:pPr lvl="1"/>
            <a:r>
              <a:rPr lang="en-US" sz="1000"/>
              <a:t>Booster version</a:t>
            </a:r>
          </a:p>
          <a:p>
            <a:pPr lvl="1"/>
            <a:r>
              <a:rPr lang="en-US" sz="1000"/>
              <a:t>Launch site names</a:t>
            </a:r>
          </a:p>
          <a:p>
            <a:r>
              <a:rPr lang="en-US" sz="1000"/>
              <a:t>Creating a rank based on the count of landing outcomes between 2010-06-04 and 2017-03-20 (Descending order)</a:t>
            </a:r>
          </a:p>
          <a:p>
            <a:pPr lvl="1"/>
            <a:r>
              <a:rPr lang="en-US" sz="1000"/>
              <a:t>No landing attempt was the most frequent occurring outcome with 21 counts and Precluded (drone ship) was the least occurring with 1 count</a:t>
            </a:r>
          </a:p>
          <a:p>
            <a:pPr lvl="1"/>
            <a:endParaRPr lang="en-US" sz="1000"/>
          </a:p>
          <a:p>
            <a:pPr marL="0"/>
            <a:r>
              <a:rPr lang="en-US" sz="1000">
                <a:hlinkClick r:id="rId3"/>
              </a:rPr>
              <a:t>dscap/eda-sql-coursera_sqllite.ipynb at main · mattan87/dscap (github.com)</a:t>
            </a:r>
            <a:endParaRPr lang="en-US" sz="1000"/>
          </a:p>
          <a:p>
            <a:endParaRPr lang="en-US" sz="1000"/>
          </a:p>
        </p:txBody>
      </p:sp>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838199" y="1065749"/>
            <a:ext cx="4953001" cy="472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an Interactive Map with Folium</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8022" y="713313"/>
            <a:ext cx="3815778" cy="5431376"/>
          </a:xfrm>
          <a:prstGeom prst="rect">
            <a:avLst/>
          </a:prstGeom>
        </p:spPr>
        <p:txBody>
          <a:bodyPr vert="horz" lIns="91440" tIns="45720" rIns="91440" bIns="45720" rtlCol="0" anchor="ctr">
            <a:normAutofit/>
          </a:bodyPr>
          <a:lstStyle/>
          <a:p>
            <a:pPr>
              <a:spcBef>
                <a:spcPts val="1400"/>
              </a:spcBef>
            </a:pPr>
            <a:r>
              <a:rPr lang="en-US" sz="1100" dirty="0"/>
              <a:t>We marked all launch sites, and added map objects such as markers, circles, lines to mark the success or failure of launches for each site on the folium map.</a:t>
            </a:r>
          </a:p>
          <a:p>
            <a:pPr>
              <a:spcBef>
                <a:spcPts val="1400"/>
              </a:spcBef>
            </a:pPr>
            <a:r>
              <a:rPr lang="en-US" sz="1100" dirty="0"/>
              <a:t>We assigned the feature launch outcomes (failure or success) to class 0 and 1.i.e., 0 for failure, and 1 for success.</a:t>
            </a:r>
          </a:p>
          <a:p>
            <a:pPr>
              <a:spcBef>
                <a:spcPts val="1400"/>
              </a:spcBef>
            </a:pPr>
            <a:r>
              <a:rPr lang="en-US" sz="1100" dirty="0"/>
              <a:t>Using the color-labeled marker clusters, we identified which launch sites have relatively high success rate. </a:t>
            </a:r>
          </a:p>
          <a:p>
            <a:pPr>
              <a:spcBef>
                <a:spcPts val="1400"/>
              </a:spcBef>
            </a:pPr>
            <a:r>
              <a:rPr lang="en-US" sz="1100" dirty="0"/>
              <a:t>We calculated the distances between a launch site to its proximities. We answered some question for instance:</a:t>
            </a:r>
          </a:p>
          <a:p>
            <a:pPr lvl="1">
              <a:spcBef>
                <a:spcPts val="1400"/>
              </a:spcBef>
            </a:pPr>
            <a:r>
              <a:rPr lang="en-US" sz="1100" dirty="0"/>
              <a:t>Are launch sites near railways, highways and coastlines. Which they were given there is a need to transport larger object to rockets as well as fuel for the rockets.</a:t>
            </a:r>
          </a:p>
          <a:p>
            <a:pPr lvl="1">
              <a:spcBef>
                <a:spcPts val="1400"/>
              </a:spcBef>
            </a:pPr>
            <a:r>
              <a:rPr lang="en-US" sz="1100" dirty="0"/>
              <a:t>Do launch sites keep certain distance away from cities. Which they do, since the nature of a launch is quite dangerous to do in close proximity to an inhabited area should something go wrong.</a:t>
            </a:r>
          </a:p>
          <a:p>
            <a:pPr marL="457200" lvl="1">
              <a:spcBef>
                <a:spcPts val="1400"/>
              </a:spcBef>
            </a:pPr>
            <a:endParaRPr lang="en-US" sz="1100" dirty="0"/>
          </a:p>
          <a:p>
            <a:r>
              <a:rPr lang="en-US" sz="1100" dirty="0" err="1">
                <a:hlinkClick r:id="rId3"/>
              </a:rPr>
              <a:t>dscap</a:t>
            </a:r>
            <a:r>
              <a:rPr lang="en-US" sz="1100" dirty="0">
                <a:hlinkClick r:id="rId3"/>
              </a:rPr>
              <a:t>/</a:t>
            </a:r>
            <a:r>
              <a:rPr lang="en-US" sz="1100" dirty="0" err="1">
                <a:hlinkClick r:id="rId3"/>
              </a:rPr>
              <a:t>launch_site_location.jupyterlite.ipynb</a:t>
            </a:r>
            <a:r>
              <a:rPr lang="en-US" sz="1100" dirty="0">
                <a:hlinkClick r:id="rId3"/>
              </a:rPr>
              <a:t> at main · mattan87/</a:t>
            </a:r>
            <a:r>
              <a:rPr lang="en-US" sz="1100" dirty="0" err="1">
                <a:hlinkClick r:id="rId3"/>
              </a:rPr>
              <a:t>dscap</a:t>
            </a:r>
            <a:r>
              <a:rPr lang="en-US" sz="1100" dirty="0">
                <a:hlinkClick r:id="rId3"/>
              </a:rPr>
              <a:t> (github.com)</a:t>
            </a:r>
            <a:endParaRPr lang="en-US" sz="1100" dirty="0"/>
          </a:p>
          <a:p>
            <a:endParaRPr lang="en-US" sz="1100" dirty="0"/>
          </a:p>
          <a:p>
            <a:pPr marL="0"/>
            <a:endParaRPr lang="en-US" sz="1100" dirty="0"/>
          </a:p>
          <a:p>
            <a:endParaRPr lang="en-US" sz="1100" dirty="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838199" y="1065749"/>
            <a:ext cx="4953001" cy="472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Build a Dashboard with Plotly Dash</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38022" y="713313"/>
            <a:ext cx="3815778" cy="5431376"/>
          </a:xfrm>
          <a:prstGeom prst="rect">
            <a:avLst/>
          </a:prstGeom>
        </p:spPr>
        <p:txBody>
          <a:bodyPr vert="horz" lIns="91440" tIns="45720" rIns="91440" bIns="45720" rtlCol="0" anchor="ctr">
            <a:normAutofit/>
          </a:bodyPr>
          <a:lstStyle/>
          <a:p>
            <a:pPr>
              <a:spcBef>
                <a:spcPts val="1400"/>
              </a:spcBef>
            </a:pPr>
            <a:r>
              <a:rPr lang="en-US" sz="2000"/>
              <a:t>We built an interactive dashboard with Plotly dash</a:t>
            </a:r>
          </a:p>
          <a:p>
            <a:pPr>
              <a:spcBef>
                <a:spcPts val="1400"/>
              </a:spcBef>
            </a:pPr>
            <a:r>
              <a:rPr lang="en-US" sz="2000"/>
              <a:t>We plotted pie charts showing the total launches by a certain sites</a:t>
            </a:r>
          </a:p>
          <a:p>
            <a:pPr>
              <a:spcBef>
                <a:spcPts val="1400"/>
              </a:spcBef>
            </a:pPr>
            <a:r>
              <a:rPr lang="en-US" sz="2000"/>
              <a:t>We plotted scatter graph showing the relationship with Outcome and Payload Mass (Kg) for the different booster version.</a:t>
            </a:r>
          </a:p>
          <a:p>
            <a:pPr marL="0">
              <a:spcBef>
                <a:spcPts val="1400"/>
              </a:spcBef>
            </a:pPr>
            <a:r>
              <a:rPr lang="en-US" sz="2000"/>
              <a:t>Notebook with application: </a:t>
            </a:r>
            <a:r>
              <a:rPr lang="en-US" sz="2000">
                <a:hlinkClick r:id="rId2"/>
              </a:rPr>
              <a:t>dscap/spacex_dash_app.py at main · mattan87/dscap (github.com)</a:t>
            </a:r>
            <a:endParaRPr lang="en-US" sz="2000"/>
          </a:p>
          <a:p>
            <a:pPr marL="0"/>
            <a:endParaRPr lang="en-US" sz="2000"/>
          </a:p>
          <a:p>
            <a:pPr marL="0"/>
            <a:endParaRPr lang="en-US" sz="2000"/>
          </a:p>
        </p:txBody>
      </p:sp>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905484" y="1065749"/>
            <a:ext cx="3748810" cy="472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Predictive Analysis (Classification)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0" y="713313"/>
            <a:ext cx="4953000" cy="5431376"/>
          </a:xfrm>
          <a:prstGeom prst="rect">
            <a:avLst/>
          </a:prstGeom>
        </p:spPr>
        <p:txBody>
          <a:bodyPr vert="horz" lIns="91440" tIns="45720" rIns="91440" bIns="45720" rtlCol="0" anchor="ctr">
            <a:normAutofit/>
          </a:bodyPr>
          <a:lstStyle/>
          <a:p>
            <a:pPr>
              <a:spcBef>
                <a:spcPts val="1400"/>
              </a:spcBef>
            </a:pPr>
            <a:r>
              <a:rPr lang="en-US" sz="2000"/>
              <a:t>We loaded the data using numpy and pandas, transformed the data, split our data into training and testing.</a:t>
            </a:r>
          </a:p>
          <a:p>
            <a:pPr>
              <a:spcBef>
                <a:spcPts val="1400"/>
              </a:spcBef>
            </a:pPr>
            <a:r>
              <a:rPr lang="en-US" sz="2000"/>
              <a:t>We built different machine learning models and tune different hyperparameters using GridSearchCV.</a:t>
            </a:r>
          </a:p>
          <a:p>
            <a:pPr>
              <a:spcBef>
                <a:spcPts val="1400"/>
              </a:spcBef>
            </a:pPr>
            <a:r>
              <a:rPr lang="en-US" sz="2000"/>
              <a:t>We used accuracy as the metric for our model, improved the model using feature engineering and algorithm tuning.</a:t>
            </a:r>
          </a:p>
          <a:p>
            <a:pPr>
              <a:spcBef>
                <a:spcPts val="1400"/>
              </a:spcBef>
            </a:pPr>
            <a:r>
              <a:rPr lang="en-US" sz="2000"/>
              <a:t>We found the best performing classification model.</a:t>
            </a:r>
          </a:p>
          <a:p>
            <a:pPr>
              <a:spcBef>
                <a:spcPts val="1400"/>
              </a:spcBef>
            </a:pPr>
            <a:r>
              <a:rPr lang="en-US" sz="2000">
                <a:hlinkClick r:id="rId2"/>
              </a:rPr>
              <a:t>dscap/SpaceX_Machine_Learning_Prediction.ipynb at main · mattan87/dscap (github.com)</a:t>
            </a:r>
            <a:endParaRPr lang="en-US" sz="2000"/>
          </a:p>
          <a:p>
            <a:pPr marL="0"/>
            <a:endParaRPr lang="en-US" sz="2000"/>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905484" y="1065749"/>
            <a:ext cx="3748810" cy="472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Results</a:t>
            </a:r>
          </a:p>
        </p:txBody>
      </p:sp>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00800" y="713313"/>
            <a:ext cx="4953000" cy="54313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Exploratory data analysis results</a:t>
            </a:r>
          </a:p>
          <a:p>
            <a:pPr>
              <a:spcBef>
                <a:spcPts val="1400"/>
              </a:spcBef>
              <a:buFont typeface="Arial" panose="020B0604020202020204" pitchFamily="34" charset="0"/>
              <a:buChar char="•"/>
            </a:pPr>
            <a:r>
              <a:rPr lang="en-US" sz="2000">
                <a:solidFill>
                  <a:schemeClr val="tx1"/>
                </a:solidFill>
                <a:latin typeface="+mn-lt"/>
              </a:rPr>
              <a:t>Interactive analytics demo in screenshots</a:t>
            </a:r>
          </a:p>
          <a:p>
            <a:pPr>
              <a:spcBef>
                <a:spcPts val="1400"/>
              </a:spcBef>
              <a:buFont typeface="Arial" panose="020B0604020202020204" pitchFamily="34" charset="0"/>
              <a:buChar char="•"/>
            </a:pPr>
            <a:r>
              <a:rPr lang="en-US" sz="2000">
                <a:solidFill>
                  <a:schemeClr val="tx1"/>
                </a:solidFill>
                <a:latin typeface="+mn-lt"/>
              </a:rPr>
              <a:t>Predictive analysis results</a:t>
            </a:r>
          </a:p>
          <a:p>
            <a:pPr lvl="1">
              <a:buFont typeface="Arial" panose="020B0604020202020204" pitchFamily="34" charset="0"/>
              <a:buChar char="•"/>
            </a:pPr>
            <a:endParaRPr lang="en-US" sz="2000">
              <a:solidFill>
                <a:schemeClr val="tx1"/>
              </a:solidFill>
              <a:latin typeface="+mn-lt"/>
            </a:endParaRPr>
          </a:p>
          <a:p>
            <a:pPr marL="457200" lvl="1">
              <a:buFont typeface="Arial" panose="020B0604020202020204" pitchFamily="34" charset="0"/>
              <a:buChar char="•"/>
            </a:pPr>
            <a:endParaRPr lang="en-US" sz="2000">
              <a:solidFill>
                <a:schemeClr val="tx1"/>
              </a:solidFill>
              <a:latin typeface="+mn-lt"/>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Launch Site</a:t>
            </a:r>
          </a:p>
        </p:txBody>
      </p:sp>
      <p:pic>
        <p:nvPicPr>
          <p:cNvPr id="6" name="Picture 5">
            <a:extLst>
              <a:ext uri="{FF2B5EF4-FFF2-40B4-BE49-F238E27FC236}">
                <a16:creationId xmlns:a16="http://schemas.microsoft.com/office/drawing/2014/main" id="{DC22E4C5-7374-52E3-098A-23AF93289A8F}"/>
              </a:ext>
            </a:extLst>
          </p:cNvPr>
          <p:cNvPicPr>
            <a:picLocks noChangeAspect="1"/>
          </p:cNvPicPr>
          <p:nvPr/>
        </p:nvPicPr>
        <p:blipFill>
          <a:blip r:embed="rId2"/>
          <a:stretch>
            <a:fillRect/>
          </a:stretch>
        </p:blipFill>
        <p:spPr>
          <a:xfrm>
            <a:off x="643466" y="2821366"/>
            <a:ext cx="4309533" cy="3372209"/>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526156" y="2055813"/>
            <a:ext cx="5827644" cy="4121149"/>
          </a:xfrm>
          <a:prstGeom prst="rect">
            <a:avLst/>
          </a:prstGeom>
        </p:spPr>
        <p:txBody>
          <a:bodyPr vert="horz" lIns="91440" tIns="45720" rIns="91440" bIns="45720" rtlCol="0" anchor="t">
            <a:normAutofit/>
          </a:bodyPr>
          <a:lstStyle/>
          <a:p>
            <a:pPr>
              <a:spcBef>
                <a:spcPts val="1400"/>
              </a:spcBef>
            </a:pPr>
            <a:r>
              <a:rPr lang="en-US" sz="2000"/>
              <a:t>From the plot, we found that the greater the flight number at a lunch site the more likely it would be a success</a:t>
            </a:r>
          </a:p>
          <a:p>
            <a:pPr>
              <a:spcBef>
                <a:spcPts val="1400"/>
              </a:spcBef>
            </a:pPr>
            <a:r>
              <a:rPr lang="en-US" sz="2000"/>
              <a:t>Given a later flight number one can assume that learnings has been incorporated in to later flights which would also contribute towards more successful launches</a:t>
            </a:r>
          </a:p>
          <a:p>
            <a:pPr marL="0">
              <a:spcBef>
                <a:spcPts val="1400"/>
              </a:spcBef>
            </a:pP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269BDC9-F5DC-4A16-9583-2F8CE418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Payload vs. Launch Site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24000" y="5329534"/>
            <a:ext cx="9144000" cy="646785"/>
          </a:xfrm>
          <a:prstGeom prst="rect">
            <a:avLst/>
          </a:prstGeom>
        </p:spPr>
        <p:txBody>
          <a:bodyPr vert="horz" lIns="91440" tIns="45720" rIns="91440" bIns="45720" rtlCol="0">
            <a:normAutofit/>
          </a:bodyPr>
          <a:lstStyle/>
          <a:p>
            <a:pPr marL="0" indent="0" algn="ctr">
              <a:buNone/>
            </a:pPr>
            <a:r>
              <a:rPr lang="en-US" sz="2200" kern="1200">
                <a:solidFill>
                  <a:schemeClr val="tx1"/>
                </a:solidFill>
                <a:latin typeface="+mn-lt"/>
                <a:ea typeface="+mn-ea"/>
                <a:cs typeface="+mn-cs"/>
              </a:rPr>
              <a:t>The greater the payload mass for CCAFS SLC 40 the more likely it is a success.</a:t>
            </a:r>
          </a:p>
        </p:txBody>
      </p:sp>
      <p:sp>
        <p:nvSpPr>
          <p:cNvPr id="13" name="Freeform: Shape 12">
            <a:extLst>
              <a:ext uri="{FF2B5EF4-FFF2-40B4-BE49-F238E27FC236}">
                <a16:creationId xmlns:a16="http://schemas.microsoft.com/office/drawing/2014/main" id="{903CE7F4-D1BB-4A5B-8E96-915177640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6124D8D6-7400-2B94-ED17-209F9B987625}"/>
              </a:ext>
            </a:extLst>
          </p:cNvPr>
          <p:cNvPicPr>
            <a:picLocks noChangeAspect="1"/>
          </p:cNvPicPr>
          <p:nvPr/>
        </p:nvPicPr>
        <p:blipFill>
          <a:blip r:embed="rId3"/>
          <a:stretch>
            <a:fillRect/>
          </a:stretch>
        </p:blipFill>
        <p:spPr>
          <a:xfrm>
            <a:off x="3798418" y="643467"/>
            <a:ext cx="4595163" cy="315917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513788" y="365125"/>
            <a:ext cx="4840010"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Outline</a:t>
            </a:r>
          </a:p>
        </p:txBody>
      </p:sp>
      <p:pic>
        <p:nvPicPr>
          <p:cNvPr id="21" name="Picture 20" descr="Person writing on a notepad">
            <a:extLst>
              <a:ext uri="{FF2B5EF4-FFF2-40B4-BE49-F238E27FC236}">
                <a16:creationId xmlns:a16="http://schemas.microsoft.com/office/drawing/2014/main" id="{AC671402-3309-CD09-C42A-ABD3C98E87BB}"/>
              </a:ext>
            </a:extLst>
          </p:cNvPr>
          <p:cNvPicPr>
            <a:picLocks noChangeAspect="1"/>
          </p:cNvPicPr>
          <p:nvPr/>
        </p:nvPicPr>
        <p:blipFill rotWithShape="1">
          <a:blip r:embed="rId3"/>
          <a:srcRect l="18351" r="10967"/>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513788" y="2333297"/>
            <a:ext cx="4840010" cy="38436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Executive Summary</a:t>
            </a:r>
          </a:p>
          <a:p>
            <a:pPr>
              <a:spcBef>
                <a:spcPts val="1400"/>
              </a:spcBef>
              <a:buFont typeface="Arial" panose="020B0604020202020204" pitchFamily="34" charset="0"/>
              <a:buChar char="•"/>
            </a:pPr>
            <a:r>
              <a:rPr lang="en-US" sz="2000">
                <a:solidFill>
                  <a:schemeClr val="tx1"/>
                </a:solidFill>
                <a:latin typeface="+mn-lt"/>
              </a:rPr>
              <a:t>Introduction</a:t>
            </a:r>
          </a:p>
          <a:p>
            <a:pPr>
              <a:spcBef>
                <a:spcPts val="1400"/>
              </a:spcBef>
              <a:buFont typeface="Arial" panose="020B0604020202020204" pitchFamily="34" charset="0"/>
              <a:buChar char="•"/>
            </a:pPr>
            <a:r>
              <a:rPr lang="en-US" sz="2000">
                <a:solidFill>
                  <a:schemeClr val="tx1"/>
                </a:solidFill>
                <a:latin typeface="+mn-lt"/>
              </a:rPr>
              <a:t>Methodology</a:t>
            </a:r>
          </a:p>
          <a:p>
            <a:pPr>
              <a:spcBef>
                <a:spcPts val="1400"/>
              </a:spcBef>
              <a:buFont typeface="Arial" panose="020B0604020202020204" pitchFamily="34" charset="0"/>
              <a:buChar char="•"/>
            </a:pPr>
            <a:r>
              <a:rPr lang="en-US" sz="2000">
                <a:solidFill>
                  <a:schemeClr val="tx1"/>
                </a:solidFill>
                <a:latin typeface="+mn-lt"/>
              </a:rPr>
              <a:t>Results</a:t>
            </a:r>
          </a:p>
          <a:p>
            <a:pPr>
              <a:spcBef>
                <a:spcPts val="1400"/>
              </a:spcBef>
              <a:buFont typeface="Arial" panose="020B0604020202020204" pitchFamily="34" charset="0"/>
              <a:buChar char="•"/>
            </a:pPr>
            <a:r>
              <a:rPr lang="en-US" sz="2000">
                <a:solidFill>
                  <a:schemeClr val="tx1"/>
                </a:solidFill>
                <a:latin typeface="+mn-lt"/>
              </a:rPr>
              <a:t>Conclusion</a:t>
            </a:r>
          </a:p>
          <a:p>
            <a:pPr>
              <a:spcBef>
                <a:spcPts val="1400"/>
              </a:spcBef>
              <a:buFont typeface="Arial" panose="020B0604020202020204" pitchFamily="34" charset="0"/>
              <a:buChar char="•"/>
            </a:pPr>
            <a:r>
              <a:rPr lang="en-US" sz="2000">
                <a:solidFill>
                  <a:schemeClr val="tx1"/>
                </a:solidFill>
                <a:latin typeface="+mn-lt"/>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269BDC9-F5DC-4A16-9583-2F8CE41846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524000" y="5329534"/>
            <a:ext cx="9144000" cy="646785"/>
          </a:xfrm>
          <a:prstGeom prst="rect">
            <a:avLst/>
          </a:prstGeom>
        </p:spPr>
        <p:txBody>
          <a:bodyPr vert="horz" lIns="91440" tIns="45720" rIns="91440" bIns="45720" rtlCol="0">
            <a:normAutofit/>
          </a:bodyPr>
          <a:lstStyle/>
          <a:p>
            <a:pPr marL="0" indent="0" algn="ctr">
              <a:buNone/>
            </a:pPr>
            <a:r>
              <a:rPr lang="en-US" sz="2000" kern="1200">
                <a:solidFill>
                  <a:schemeClr val="tx1"/>
                </a:solidFill>
                <a:latin typeface="+mn-lt"/>
                <a:ea typeface="+mn-ea"/>
                <a:cs typeface="+mn-cs"/>
              </a:rPr>
              <a:t>From the chart, ES-L1, GEO, HEO, SSO, VLEO are the orbit types with the greatest success rates.</a:t>
            </a:r>
          </a:p>
        </p:txBody>
      </p:sp>
      <p:sp>
        <p:nvSpPr>
          <p:cNvPr id="13" name="Freeform: Shape 12">
            <a:extLst>
              <a:ext uri="{FF2B5EF4-FFF2-40B4-BE49-F238E27FC236}">
                <a16:creationId xmlns:a16="http://schemas.microsoft.com/office/drawing/2014/main" id="{903CE7F4-D1BB-4A5B-8E96-915177640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2"/>
            <a:ext cx="9379192" cy="4251280"/>
          </a:xfrm>
          <a:custGeom>
            <a:avLst/>
            <a:gdLst>
              <a:gd name="connsiteX0" fmla="*/ 9379192 w 9379192"/>
              <a:gd name="connsiteY0" fmla="*/ 3752527 h 3752527"/>
              <a:gd name="connsiteX1" fmla="*/ 3293459 w 9379192"/>
              <a:gd name="connsiteY1" fmla="*/ 3752527 h 3752527"/>
              <a:gd name="connsiteX2" fmla="*/ 3297156 w 9379192"/>
              <a:gd name="connsiteY2" fmla="*/ 3752055 h 3752527"/>
              <a:gd name="connsiteX3" fmla="*/ 3642095 w 9379192"/>
              <a:gd name="connsiteY3" fmla="*/ 3690141 h 3752527"/>
              <a:gd name="connsiteX4" fmla="*/ 2307659 w 9379192"/>
              <a:gd name="connsiteY4" fmla="*/ 3500267 h 3752527"/>
              <a:gd name="connsiteX5" fmla="*/ 2383194 w 9379192"/>
              <a:gd name="connsiteY5" fmla="*/ 3475501 h 3752527"/>
              <a:gd name="connsiteX6" fmla="*/ 2237161 w 9379192"/>
              <a:gd name="connsiteY6" fmla="*/ 3376437 h 3752527"/>
              <a:gd name="connsiteX7" fmla="*/ 1637924 w 9379192"/>
              <a:gd name="connsiteY7" fmla="*/ 3219585 h 3752527"/>
              <a:gd name="connsiteX8" fmla="*/ 2383194 w 9379192"/>
              <a:gd name="connsiteY8" fmla="*/ 2955415 h 3752527"/>
              <a:gd name="connsiteX9" fmla="*/ 1542249 w 9379192"/>
              <a:gd name="connsiteY9" fmla="*/ 2596307 h 3752527"/>
              <a:gd name="connsiteX10" fmla="*/ 1114221 w 9379192"/>
              <a:gd name="connsiteY10" fmla="*/ 2509625 h 3752527"/>
              <a:gd name="connsiteX11" fmla="*/ 2524191 w 9379192"/>
              <a:gd name="connsiteY11" fmla="*/ 2059708 h 3752527"/>
              <a:gd name="connsiteX12" fmla="*/ 238027 w 9379192"/>
              <a:gd name="connsiteY12" fmla="*/ 1836815 h 3752527"/>
              <a:gd name="connsiteX13" fmla="*/ 424343 w 9379192"/>
              <a:gd name="connsiteY13" fmla="*/ 1746006 h 3752527"/>
              <a:gd name="connsiteX14" fmla="*/ 1844384 w 9379192"/>
              <a:gd name="connsiteY14" fmla="*/ 1770772 h 3752527"/>
              <a:gd name="connsiteX15" fmla="*/ 2081058 w 9379192"/>
              <a:gd name="connsiteY15" fmla="*/ 1700602 h 3752527"/>
              <a:gd name="connsiteX16" fmla="*/ 1844384 w 9379192"/>
              <a:gd name="connsiteY16" fmla="*/ 1589154 h 3752527"/>
              <a:gd name="connsiteX17" fmla="*/ 922869 w 9379192"/>
              <a:gd name="connsiteY17" fmla="*/ 1506601 h 3752527"/>
              <a:gd name="connsiteX18" fmla="*/ 681160 w 9379192"/>
              <a:gd name="connsiteY18" fmla="*/ 1320855 h 3752527"/>
              <a:gd name="connsiteX19" fmla="*/ 273276 w 9379192"/>
              <a:gd name="connsiteY19" fmla="*/ 1106216 h 3752527"/>
              <a:gd name="connsiteX20" fmla="*/ 555269 w 9379192"/>
              <a:gd name="connsiteY20" fmla="*/ 928727 h 3752527"/>
              <a:gd name="connsiteX21" fmla="*/ 97029 w 9379192"/>
              <a:gd name="connsiteY21" fmla="*/ 664555 h 3752527"/>
              <a:gd name="connsiteX22" fmla="*/ 227955 w 9379192"/>
              <a:gd name="connsiteY22" fmla="*/ 317831 h 3752527"/>
              <a:gd name="connsiteX23" fmla="*/ 998402 w 9379192"/>
              <a:gd name="connsiteY23" fmla="*/ 235277 h 3752527"/>
              <a:gd name="connsiteX24" fmla="*/ 2030701 w 9379192"/>
              <a:gd name="connsiteY24" fmla="*/ 115575 h 3752527"/>
              <a:gd name="connsiteX25" fmla="*/ 3068036 w 9379192"/>
              <a:gd name="connsiteY25" fmla="*/ 12383 h 3752527"/>
              <a:gd name="connsiteX26" fmla="*/ 4105370 w 9379192"/>
              <a:gd name="connsiteY26" fmla="*/ 12383 h 3752527"/>
              <a:gd name="connsiteX27" fmla="*/ 4402472 w 9379192"/>
              <a:gd name="connsiteY27" fmla="*/ 20638 h 3752527"/>
              <a:gd name="connsiteX28" fmla="*/ 4407507 w 9379192"/>
              <a:gd name="connsiteY28" fmla="*/ 20638 h 3752527"/>
              <a:gd name="connsiteX29" fmla="*/ 5696622 w 9379192"/>
              <a:gd name="connsiteY29" fmla="*/ 57788 h 3752527"/>
              <a:gd name="connsiteX30" fmla="*/ 6175004 w 9379192"/>
              <a:gd name="connsiteY30" fmla="*/ 61915 h 3752527"/>
              <a:gd name="connsiteX31" fmla="*/ 7212339 w 9379192"/>
              <a:gd name="connsiteY31" fmla="*/ 66042 h 3752527"/>
              <a:gd name="connsiteX32" fmla="*/ 8244638 w 9379192"/>
              <a:gd name="connsiteY32" fmla="*/ 49532 h 3752527"/>
              <a:gd name="connsiteX33" fmla="*/ 9292044 w 9379192"/>
              <a:gd name="connsiteY33" fmla="*/ 0 h 3752527"/>
              <a:gd name="connsiteX34" fmla="*/ 9379192 w 9379192"/>
              <a:gd name="connsiteY34" fmla="*/ 2762 h 3752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379192" h="3752527">
                <a:moveTo>
                  <a:pt x="9379192" y="3752527"/>
                </a:moveTo>
                <a:lnTo>
                  <a:pt x="3293459" y="3752527"/>
                </a:lnTo>
                <a:lnTo>
                  <a:pt x="3297156" y="3752055"/>
                </a:lnTo>
                <a:cubicBezTo>
                  <a:pt x="3412975" y="3736577"/>
                  <a:pt x="3551454" y="3714906"/>
                  <a:pt x="3642095" y="3690141"/>
                </a:cubicBezTo>
                <a:cubicBezTo>
                  <a:pt x="3380244" y="3686012"/>
                  <a:pt x="2347945" y="3529162"/>
                  <a:pt x="2307659" y="3500267"/>
                </a:cubicBezTo>
                <a:cubicBezTo>
                  <a:pt x="2327803" y="3492012"/>
                  <a:pt x="2358017" y="3483757"/>
                  <a:pt x="2383194" y="3475501"/>
                </a:cubicBezTo>
                <a:cubicBezTo>
                  <a:pt x="2327803" y="3450736"/>
                  <a:pt x="2282482" y="3421842"/>
                  <a:pt x="2237161" y="3376437"/>
                </a:cubicBezTo>
                <a:cubicBezTo>
                  <a:pt x="2091129" y="3223714"/>
                  <a:pt x="1844384" y="3277374"/>
                  <a:pt x="1637924" y="3219585"/>
                </a:cubicBezTo>
                <a:cubicBezTo>
                  <a:pt x="1768850" y="2897627"/>
                  <a:pt x="2116307" y="3017329"/>
                  <a:pt x="2383194" y="2955415"/>
                </a:cubicBezTo>
                <a:cubicBezTo>
                  <a:pt x="1683245" y="2765541"/>
                  <a:pt x="1819207" y="2666477"/>
                  <a:pt x="1542249" y="2596307"/>
                </a:cubicBezTo>
                <a:cubicBezTo>
                  <a:pt x="1194791" y="2509625"/>
                  <a:pt x="1114221" y="2509625"/>
                  <a:pt x="1114221" y="2509625"/>
                </a:cubicBezTo>
                <a:cubicBezTo>
                  <a:pt x="1522105" y="2245455"/>
                  <a:pt x="2010559" y="2530264"/>
                  <a:pt x="2524191" y="2059708"/>
                </a:cubicBezTo>
                <a:cubicBezTo>
                  <a:pt x="2030701" y="1993667"/>
                  <a:pt x="555269" y="1960645"/>
                  <a:pt x="238027" y="1836815"/>
                </a:cubicBezTo>
                <a:cubicBezTo>
                  <a:pt x="358880" y="1882219"/>
                  <a:pt x="368952" y="1746006"/>
                  <a:pt x="424343" y="1746006"/>
                </a:cubicBezTo>
                <a:cubicBezTo>
                  <a:pt x="892655" y="1741879"/>
                  <a:pt x="1371037" y="1820305"/>
                  <a:pt x="1844384" y="1770772"/>
                </a:cubicBezTo>
                <a:cubicBezTo>
                  <a:pt x="1929989" y="1766645"/>
                  <a:pt x="2065951" y="1803793"/>
                  <a:pt x="2081058" y="1700602"/>
                </a:cubicBezTo>
                <a:cubicBezTo>
                  <a:pt x="2096164" y="1572644"/>
                  <a:pt x="1919919" y="1601537"/>
                  <a:pt x="1844384" y="1589154"/>
                </a:cubicBezTo>
                <a:cubicBezTo>
                  <a:pt x="1537212" y="1547877"/>
                  <a:pt x="1235076" y="1531367"/>
                  <a:pt x="922869" y="1506601"/>
                </a:cubicBezTo>
                <a:cubicBezTo>
                  <a:pt x="791943" y="1494218"/>
                  <a:pt x="630804" y="1518984"/>
                  <a:pt x="681160" y="1320855"/>
                </a:cubicBezTo>
                <a:cubicBezTo>
                  <a:pt x="640874" y="1130983"/>
                  <a:pt x="399166" y="1197025"/>
                  <a:pt x="273276" y="1106216"/>
                </a:cubicBezTo>
                <a:cubicBezTo>
                  <a:pt x="333703" y="998897"/>
                  <a:pt x="504913" y="1073196"/>
                  <a:pt x="555269" y="928727"/>
                </a:cubicBezTo>
                <a:cubicBezTo>
                  <a:pt x="313560" y="974131"/>
                  <a:pt x="338738" y="660428"/>
                  <a:pt x="97029" y="664555"/>
                </a:cubicBezTo>
                <a:cubicBezTo>
                  <a:pt x="-104395" y="478810"/>
                  <a:pt x="41638" y="388001"/>
                  <a:pt x="227955" y="317831"/>
                </a:cubicBezTo>
                <a:cubicBezTo>
                  <a:pt x="469664" y="231150"/>
                  <a:pt x="736551" y="251788"/>
                  <a:pt x="998402" y="235277"/>
                </a:cubicBezTo>
                <a:cubicBezTo>
                  <a:pt x="1345860" y="198128"/>
                  <a:pt x="1678209" y="111447"/>
                  <a:pt x="2030701" y="115575"/>
                </a:cubicBezTo>
                <a:cubicBezTo>
                  <a:pt x="2363052" y="28893"/>
                  <a:pt x="2730650" y="123829"/>
                  <a:pt x="3068036" y="12383"/>
                </a:cubicBezTo>
                <a:cubicBezTo>
                  <a:pt x="3410457" y="12383"/>
                  <a:pt x="3757914" y="12383"/>
                  <a:pt x="4105370" y="12383"/>
                </a:cubicBezTo>
                <a:cubicBezTo>
                  <a:pt x="4206084" y="16510"/>
                  <a:pt x="4301759" y="16510"/>
                  <a:pt x="4402472" y="20638"/>
                </a:cubicBezTo>
                <a:cubicBezTo>
                  <a:pt x="4402472" y="20638"/>
                  <a:pt x="4407507" y="20638"/>
                  <a:pt x="4407507" y="20638"/>
                </a:cubicBezTo>
                <a:cubicBezTo>
                  <a:pt x="4840570" y="33022"/>
                  <a:pt x="5268596" y="41276"/>
                  <a:pt x="5696622" y="57788"/>
                </a:cubicBezTo>
                <a:cubicBezTo>
                  <a:pt x="5857761" y="57788"/>
                  <a:pt x="6013864" y="61915"/>
                  <a:pt x="6175004" y="61915"/>
                </a:cubicBezTo>
                <a:cubicBezTo>
                  <a:pt x="6517425" y="82553"/>
                  <a:pt x="6864883" y="94936"/>
                  <a:pt x="7212339" y="66042"/>
                </a:cubicBezTo>
                <a:cubicBezTo>
                  <a:pt x="7559796" y="90809"/>
                  <a:pt x="7897182" y="74298"/>
                  <a:pt x="8244638" y="49532"/>
                </a:cubicBezTo>
                <a:cubicBezTo>
                  <a:pt x="8597130" y="78426"/>
                  <a:pt x="8944587" y="37149"/>
                  <a:pt x="9292044" y="0"/>
                </a:cubicBezTo>
                <a:lnTo>
                  <a:pt x="9379192" y="2762"/>
                </a:lnTo>
                <a:close/>
              </a:path>
            </a:pathLst>
          </a:custGeom>
          <a:solidFill>
            <a:schemeClr val="bg2">
              <a:alpha val="50000"/>
            </a:schemeClr>
          </a:solidFill>
          <a:ln w="32707" cap="flat">
            <a:noFill/>
            <a:prstDash val="solid"/>
            <a:miter/>
          </a:ln>
        </p:spPr>
        <p:txBody>
          <a:bodyPr rtlCol="0" anchor="ctr"/>
          <a:lstStyle/>
          <a:p>
            <a:endParaRPr lang="en-US"/>
          </a:p>
        </p:txBody>
      </p:sp>
      <p:pic>
        <p:nvPicPr>
          <p:cNvPr id="6" name="Picture 5">
            <a:extLst>
              <a:ext uri="{FF2B5EF4-FFF2-40B4-BE49-F238E27FC236}">
                <a16:creationId xmlns:a16="http://schemas.microsoft.com/office/drawing/2014/main" id="{D0A6E6DB-0352-0AEE-FD21-07DF37F3BD40}"/>
              </a:ext>
            </a:extLst>
          </p:cNvPr>
          <p:cNvPicPr>
            <a:picLocks noChangeAspect="1"/>
          </p:cNvPicPr>
          <p:nvPr/>
        </p:nvPicPr>
        <p:blipFill>
          <a:blip r:embed="rId2"/>
          <a:stretch>
            <a:fillRect/>
          </a:stretch>
        </p:blipFill>
        <p:spPr>
          <a:xfrm>
            <a:off x="3855450" y="643467"/>
            <a:ext cx="4481099" cy="3159175"/>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545179" y="1472030"/>
            <a:ext cx="3978442" cy="1631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pic>
        <p:nvPicPr>
          <p:cNvPr id="8" name="Picture 7">
            <a:extLst>
              <a:ext uri="{FF2B5EF4-FFF2-40B4-BE49-F238E27FC236}">
                <a16:creationId xmlns:a16="http://schemas.microsoft.com/office/drawing/2014/main" id="{909091B1-4766-B9A0-07DF-C2D172255239}"/>
              </a:ext>
            </a:extLst>
          </p:cNvPr>
          <p:cNvPicPr>
            <a:picLocks noChangeAspect="1"/>
          </p:cNvPicPr>
          <p:nvPr/>
        </p:nvPicPr>
        <p:blipFill>
          <a:blip r:embed="rId2"/>
          <a:stretch>
            <a:fillRect/>
          </a:stretch>
        </p:blipFill>
        <p:spPr>
          <a:xfrm>
            <a:off x="638338" y="2074938"/>
            <a:ext cx="4015954" cy="271076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45179" y="3243151"/>
            <a:ext cx="3978442" cy="2419711"/>
          </a:xfrm>
          <a:prstGeom prst="rect">
            <a:avLst/>
          </a:prstGeom>
        </p:spPr>
        <p:txBody>
          <a:bodyPr vert="horz" lIns="91440" tIns="45720" rIns="91440" bIns="45720" rtlCol="0">
            <a:normAutofit/>
          </a:bodyPr>
          <a:lstStyle/>
          <a:p>
            <a:pPr>
              <a:spcBef>
                <a:spcPts val="1400"/>
              </a:spcBef>
            </a:pPr>
            <a:r>
              <a:rPr lang="en-US" sz="2000"/>
              <a:t>The plot below shows the Flight Number vs. Orbit type. We observe that in the LEO orbit, success is related to the number of flights whereas in the GTO orbit, there is no relationship between flight number and the orbit.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545179" y="1472030"/>
            <a:ext cx="3978442" cy="1631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pic>
        <p:nvPicPr>
          <p:cNvPr id="6" name="Picture 5">
            <a:extLst>
              <a:ext uri="{FF2B5EF4-FFF2-40B4-BE49-F238E27FC236}">
                <a16:creationId xmlns:a16="http://schemas.microsoft.com/office/drawing/2014/main" id="{6D2CABD7-29B9-05D6-152C-E76E8B904204}"/>
              </a:ext>
            </a:extLst>
          </p:cNvPr>
          <p:cNvPicPr>
            <a:picLocks noChangeAspect="1"/>
          </p:cNvPicPr>
          <p:nvPr/>
        </p:nvPicPr>
        <p:blipFill>
          <a:blip r:embed="rId2"/>
          <a:stretch>
            <a:fillRect/>
          </a:stretch>
        </p:blipFill>
        <p:spPr>
          <a:xfrm>
            <a:off x="638338" y="2074938"/>
            <a:ext cx="4015954" cy="2710768"/>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45179" y="3243151"/>
            <a:ext cx="3978442" cy="2419711"/>
          </a:xfrm>
          <a:prstGeom prst="rect">
            <a:avLst/>
          </a:prstGeom>
        </p:spPr>
        <p:txBody>
          <a:bodyPr vert="horz" lIns="91440" tIns="45720" rIns="91440" bIns="45720" rtlCol="0">
            <a:normAutofit/>
          </a:bodyPr>
          <a:lstStyle/>
          <a:p>
            <a:pPr>
              <a:spcBef>
                <a:spcPts val="1400"/>
              </a:spcBef>
            </a:pPr>
            <a:r>
              <a:rPr lang="en-US" sz="2000"/>
              <a:t>We can observe that with heavy payloads, the successful landing are more for PO, LEO and ISS orbits.</a:t>
            </a:r>
          </a:p>
          <a:p>
            <a:pPr marL="0">
              <a:spcBef>
                <a:spcPts val="1400"/>
              </a:spcBef>
            </a:pPr>
            <a:endParaRPr lang="en-US" sz="2000"/>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C89ECBDA-51E6-4484-8F25-E777102F7D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Freeform: Shape 1032">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56749" y="720952"/>
            <a:ext cx="6959544" cy="5545704"/>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545179" y="1472030"/>
            <a:ext cx="3978442" cy="16319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Success Yearly Trend</a:t>
            </a:r>
          </a:p>
        </p:txBody>
      </p:sp>
      <p:pic>
        <p:nvPicPr>
          <p:cNvPr id="1026" name="Picture 2">
            <a:extLst>
              <a:ext uri="{FF2B5EF4-FFF2-40B4-BE49-F238E27FC236}">
                <a16:creationId xmlns:a16="http://schemas.microsoft.com/office/drawing/2014/main" id="{C34B6DAD-417C-29D2-1D17-E05EACD8F5F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8338" y="1899240"/>
            <a:ext cx="4015954" cy="306216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45179" y="3243151"/>
            <a:ext cx="3978442" cy="2419711"/>
          </a:xfrm>
          <a:prstGeom prst="rect">
            <a:avLst/>
          </a:prstGeom>
        </p:spPr>
        <p:txBody>
          <a:bodyPr vert="horz" lIns="91440" tIns="45720" rIns="91440" bIns="45720" rtlCol="0">
            <a:normAutofit/>
          </a:bodyPr>
          <a:lstStyle/>
          <a:p>
            <a:pPr>
              <a:spcBef>
                <a:spcPts val="1400"/>
              </a:spcBef>
            </a:pPr>
            <a:r>
              <a:rPr lang="en-US" sz="2000"/>
              <a:t>From the plot, we can observe that success rate since 2013 kept on increasing till 2020.</a:t>
            </a:r>
          </a:p>
          <a:p>
            <a:pPr>
              <a:spcBef>
                <a:spcPts val="1400"/>
              </a:spcBef>
            </a:pPr>
            <a:r>
              <a:rPr lang="en-US" sz="2000"/>
              <a:t>Launces from 2010 up until the end of 2012 were unsuccessful.</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535387" y="2248263"/>
            <a:ext cx="3768917" cy="16061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387" y="3915808"/>
            <a:ext cx="3665550" cy="775494"/>
          </a:xfrm>
          <a:prstGeom prst="rect">
            <a:avLst/>
          </a:prstGeom>
        </p:spPr>
        <p:txBody>
          <a:bodyPr vert="horz" lIns="91440" tIns="45720" rIns="91440" bIns="45720" rtlCol="0">
            <a:normAutofit/>
          </a:bodyPr>
          <a:lstStyle/>
          <a:p>
            <a:pPr marL="0" indent="0">
              <a:buNone/>
            </a:pPr>
            <a:r>
              <a:rPr lang="en-US" sz="1500" kern="1200">
                <a:solidFill>
                  <a:schemeClr val="tx1"/>
                </a:solidFill>
                <a:latin typeface="+mn-lt"/>
                <a:ea typeface="+mn-ea"/>
                <a:cs typeface="+mn-cs"/>
              </a:rPr>
              <a:t>We used the key word </a:t>
            </a:r>
            <a:r>
              <a:rPr lang="en-US" sz="1500" b="1" kern="1200">
                <a:solidFill>
                  <a:schemeClr val="tx1"/>
                </a:solidFill>
                <a:latin typeface="+mn-lt"/>
                <a:ea typeface="+mn-ea"/>
                <a:cs typeface="+mn-cs"/>
              </a:rPr>
              <a:t>DISTINCT function</a:t>
            </a:r>
            <a:r>
              <a:rPr lang="en-US" sz="1500" kern="1200">
                <a:solidFill>
                  <a:schemeClr val="tx1"/>
                </a:solidFill>
                <a:latin typeface="+mn-lt"/>
                <a:ea typeface="+mn-ea"/>
                <a:cs typeface="+mn-cs"/>
              </a:rPr>
              <a:t> to show the unique launch sites from the SpaceX data.</a:t>
            </a:r>
          </a:p>
        </p:txBody>
      </p:sp>
      <p:pic>
        <p:nvPicPr>
          <p:cNvPr id="6" name="Picture 5">
            <a:extLst>
              <a:ext uri="{FF2B5EF4-FFF2-40B4-BE49-F238E27FC236}">
                <a16:creationId xmlns:a16="http://schemas.microsoft.com/office/drawing/2014/main" id="{6D71F423-A2E5-D2BA-8C68-92A5E648368E}"/>
              </a:ext>
            </a:extLst>
          </p:cNvPr>
          <p:cNvPicPr>
            <a:picLocks noChangeAspect="1"/>
          </p:cNvPicPr>
          <p:nvPr/>
        </p:nvPicPr>
        <p:blipFill>
          <a:blip r:embed="rId3"/>
          <a:stretch>
            <a:fillRect/>
          </a:stretch>
        </p:blipFill>
        <p:spPr>
          <a:xfrm>
            <a:off x="4238197" y="2849822"/>
            <a:ext cx="7315050" cy="19384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C867835-A917-4A2B-8424-3AFAF74363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EED8D03E-F375-4E67-B932-FF9B007BB4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344152" y="387180"/>
            <a:ext cx="3850317" cy="6538623"/>
          </a:xfrm>
          <a:custGeom>
            <a:avLst/>
            <a:gdLst>
              <a:gd name="connsiteX0" fmla="*/ 0 w 3850317"/>
              <a:gd name="connsiteY0" fmla="*/ 0 h 5978116"/>
              <a:gd name="connsiteX1" fmla="*/ 3850317 w 3850317"/>
              <a:gd name="connsiteY1" fmla="*/ 0 h 5978116"/>
              <a:gd name="connsiteX2" fmla="*/ 3840373 w 3850317"/>
              <a:gd name="connsiteY2" fmla="*/ 258313 h 5978116"/>
              <a:gd name="connsiteX3" fmla="*/ 3755448 w 3850317"/>
              <a:gd name="connsiteY3" fmla="*/ 1537847 h 5978116"/>
              <a:gd name="connsiteX4" fmla="*/ 3150490 w 3850317"/>
              <a:gd name="connsiteY4" fmla="*/ 3989537 h 5978116"/>
              <a:gd name="connsiteX5" fmla="*/ 3089544 w 3850317"/>
              <a:gd name="connsiteY5" fmla="*/ 3606200 h 5978116"/>
              <a:gd name="connsiteX6" fmla="*/ 2922635 w 3850317"/>
              <a:gd name="connsiteY6" fmla="*/ 4519351 h 5978116"/>
              <a:gd name="connsiteX7" fmla="*/ 2904628 w 3850317"/>
              <a:gd name="connsiteY7" fmla="*/ 4466023 h 5978116"/>
              <a:gd name="connsiteX8" fmla="*/ 2825329 w 3850317"/>
              <a:gd name="connsiteY8" fmla="*/ 4562983 h 5978116"/>
              <a:gd name="connsiteX9" fmla="*/ 2695127 w 3850317"/>
              <a:gd name="connsiteY9" fmla="*/ 4973329 h 5978116"/>
              <a:gd name="connsiteX10" fmla="*/ 2501208 w 3850317"/>
              <a:gd name="connsiteY10" fmla="*/ 4457366 h 5978116"/>
              <a:gd name="connsiteX11" fmla="*/ 2209291 w 3850317"/>
              <a:gd name="connsiteY11" fmla="*/ 5028388 h 5978116"/>
              <a:gd name="connsiteX12" fmla="*/ 2135532 w 3850317"/>
              <a:gd name="connsiteY12" fmla="*/ 5321344 h 5978116"/>
              <a:gd name="connsiteX13" fmla="*/ 2009139 w 3850317"/>
              <a:gd name="connsiteY13" fmla="*/ 4714655 h 5978116"/>
              <a:gd name="connsiteX14" fmla="*/ 1918759 w 3850317"/>
              <a:gd name="connsiteY14" fmla="*/ 4486454 h 5978116"/>
              <a:gd name="connsiteX15" fmla="*/ 1800676 w 3850317"/>
              <a:gd name="connsiteY15" fmla="*/ 4608346 h 5978116"/>
              <a:gd name="connsiteX16" fmla="*/ 1614721 w 3850317"/>
              <a:gd name="connsiteY16" fmla="*/ 5319612 h 5978116"/>
              <a:gd name="connsiteX17" fmla="*/ 1530921 w 3850317"/>
              <a:gd name="connsiteY17" fmla="*/ 5433540 h 5978116"/>
              <a:gd name="connsiteX18" fmla="*/ 1569705 w 3850317"/>
              <a:gd name="connsiteY18" fmla="*/ 4803650 h 5978116"/>
              <a:gd name="connsiteX19" fmla="*/ 1517416 w 3850317"/>
              <a:gd name="connsiteY19" fmla="*/ 4640204 h 5978116"/>
              <a:gd name="connsiteX20" fmla="*/ 1425997 w 3850317"/>
              <a:gd name="connsiteY20" fmla="*/ 4800187 h 5978116"/>
              <a:gd name="connsiteX21" fmla="*/ 1348083 w 3850317"/>
              <a:gd name="connsiteY21" fmla="*/ 5363245 h 5978116"/>
              <a:gd name="connsiteX22" fmla="*/ 1200566 w 3850317"/>
              <a:gd name="connsiteY22" fmla="*/ 5526691 h 5978116"/>
              <a:gd name="connsiteX23" fmla="*/ 1027770 w 3850317"/>
              <a:gd name="connsiteY23" fmla="*/ 5803718 h 5978116"/>
              <a:gd name="connsiteX24" fmla="*/ 892373 w 3850317"/>
              <a:gd name="connsiteY24" fmla="*/ 5604950 h 5978116"/>
              <a:gd name="connsiteX25" fmla="*/ 681487 w 3850317"/>
              <a:gd name="connsiteY25" fmla="*/ 5914528 h 5978116"/>
              <a:gd name="connsiteX26" fmla="*/ 414155 w 3850317"/>
              <a:gd name="connsiteY26" fmla="*/ 5817569 h 5978116"/>
              <a:gd name="connsiteX27" fmla="*/ 360135 w 3850317"/>
              <a:gd name="connsiteY27" fmla="*/ 5287062 h 5978116"/>
              <a:gd name="connsiteX28" fmla="*/ 281875 w 3850317"/>
              <a:gd name="connsiteY28" fmla="*/ 4677256 h 5978116"/>
              <a:gd name="connsiteX29" fmla="*/ 237897 w 3850317"/>
              <a:gd name="connsiteY29" fmla="*/ 4207696 h 5978116"/>
              <a:gd name="connsiteX30" fmla="*/ 145093 w 3850317"/>
              <a:gd name="connsiteY30" fmla="*/ 3878379 h 5978116"/>
              <a:gd name="connsiteX31" fmla="*/ 72373 w 3850317"/>
              <a:gd name="connsiteY31" fmla="*/ 2447189 h 5978116"/>
              <a:gd name="connsiteX32" fmla="*/ 0 w 3850317"/>
              <a:gd name="connsiteY32" fmla="*/ 0 h 597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850317" h="5978116">
                <a:moveTo>
                  <a:pt x="0" y="0"/>
                </a:moveTo>
                <a:lnTo>
                  <a:pt x="3850317" y="0"/>
                </a:lnTo>
                <a:lnTo>
                  <a:pt x="3840373" y="258313"/>
                </a:lnTo>
                <a:cubicBezTo>
                  <a:pt x="3816350" y="852957"/>
                  <a:pt x="3786959" y="1372106"/>
                  <a:pt x="3755448" y="1537847"/>
                </a:cubicBezTo>
                <a:cubicBezTo>
                  <a:pt x="3300085" y="3936555"/>
                  <a:pt x="3150490" y="3989537"/>
                  <a:pt x="3150490" y="3989537"/>
                </a:cubicBezTo>
                <a:cubicBezTo>
                  <a:pt x="3150490" y="3989537"/>
                  <a:pt x="3124172" y="3732940"/>
                  <a:pt x="3089544" y="3606200"/>
                </a:cubicBezTo>
                <a:cubicBezTo>
                  <a:pt x="3082618" y="3784537"/>
                  <a:pt x="2946529" y="4491302"/>
                  <a:pt x="2922635" y="4519351"/>
                </a:cubicBezTo>
                <a:cubicBezTo>
                  <a:pt x="2916749" y="4502729"/>
                  <a:pt x="2910515" y="4484030"/>
                  <a:pt x="2904628" y="4466023"/>
                </a:cubicBezTo>
                <a:cubicBezTo>
                  <a:pt x="2884890" y="4501344"/>
                  <a:pt x="2859958" y="4534241"/>
                  <a:pt x="2825329" y="4562983"/>
                </a:cubicBezTo>
                <a:cubicBezTo>
                  <a:pt x="2706208" y="4662020"/>
                  <a:pt x="2743260" y="4833430"/>
                  <a:pt x="2695127" y="4973329"/>
                </a:cubicBezTo>
                <a:cubicBezTo>
                  <a:pt x="2446495" y="4877408"/>
                  <a:pt x="2545186" y="4641589"/>
                  <a:pt x="2501208" y="4457366"/>
                </a:cubicBezTo>
                <a:cubicBezTo>
                  <a:pt x="2341225" y="4936277"/>
                  <a:pt x="2267120" y="4837932"/>
                  <a:pt x="2209291" y="5028388"/>
                </a:cubicBezTo>
                <a:cubicBezTo>
                  <a:pt x="2137610" y="5264900"/>
                  <a:pt x="2135532" y="5321344"/>
                  <a:pt x="2135532" y="5321344"/>
                </a:cubicBezTo>
                <a:cubicBezTo>
                  <a:pt x="2004983" y="5137467"/>
                  <a:pt x="2054502" y="4933506"/>
                  <a:pt x="2009139" y="4714655"/>
                </a:cubicBezTo>
                <a:cubicBezTo>
                  <a:pt x="1956503" y="4642281"/>
                  <a:pt x="1932264" y="4565753"/>
                  <a:pt x="1918759" y="4486454"/>
                </a:cubicBezTo>
                <a:cubicBezTo>
                  <a:pt x="1889671" y="4439359"/>
                  <a:pt x="1848463" y="4656479"/>
                  <a:pt x="1800676" y="4608346"/>
                </a:cubicBezTo>
                <a:cubicBezTo>
                  <a:pt x="1760507" y="4832391"/>
                  <a:pt x="1681208" y="5047087"/>
                  <a:pt x="1614721" y="5319612"/>
                </a:cubicBezTo>
                <a:cubicBezTo>
                  <a:pt x="1580786" y="5457780"/>
                  <a:pt x="1530574" y="5446352"/>
                  <a:pt x="1530921" y="5433540"/>
                </a:cubicBezTo>
                <a:cubicBezTo>
                  <a:pt x="1532998" y="5109418"/>
                  <a:pt x="1600177" y="5128464"/>
                  <a:pt x="1569705" y="4803650"/>
                </a:cubicBezTo>
                <a:cubicBezTo>
                  <a:pt x="1566242" y="4746167"/>
                  <a:pt x="1596022" y="4651631"/>
                  <a:pt x="1517416" y="4640204"/>
                </a:cubicBezTo>
                <a:cubicBezTo>
                  <a:pt x="1415608" y="4628430"/>
                  <a:pt x="1436385" y="4747898"/>
                  <a:pt x="1425997" y="4800187"/>
                </a:cubicBezTo>
                <a:cubicBezTo>
                  <a:pt x="1389291" y="5009342"/>
                  <a:pt x="1370938" y="5149241"/>
                  <a:pt x="1348083" y="5363245"/>
                </a:cubicBezTo>
                <a:cubicBezTo>
                  <a:pt x="1336655" y="5453625"/>
                  <a:pt x="1352931" y="5563743"/>
                  <a:pt x="1200566" y="5526691"/>
                </a:cubicBezTo>
                <a:cubicBezTo>
                  <a:pt x="1051664" y="5551623"/>
                  <a:pt x="1099105" y="5719570"/>
                  <a:pt x="1027770" y="5803718"/>
                </a:cubicBezTo>
                <a:cubicBezTo>
                  <a:pt x="945009" y="5758701"/>
                  <a:pt x="1003184" y="5640964"/>
                  <a:pt x="892373" y="5604950"/>
                </a:cubicBezTo>
                <a:cubicBezTo>
                  <a:pt x="925963" y="5772552"/>
                  <a:pt x="680448" y="5747619"/>
                  <a:pt x="681487" y="5914528"/>
                </a:cubicBezTo>
                <a:cubicBezTo>
                  <a:pt x="534662" y="6049233"/>
                  <a:pt x="467137" y="5947425"/>
                  <a:pt x="414155" y="5817569"/>
                </a:cubicBezTo>
                <a:cubicBezTo>
                  <a:pt x="348015" y="5648929"/>
                  <a:pt x="370177" y="5468515"/>
                  <a:pt x="360135" y="5287062"/>
                </a:cubicBezTo>
                <a:cubicBezTo>
                  <a:pt x="338319" y="5059207"/>
                  <a:pt x="278758" y="4907881"/>
                  <a:pt x="281875" y="4677256"/>
                </a:cubicBezTo>
                <a:cubicBezTo>
                  <a:pt x="237204" y="4527316"/>
                  <a:pt x="250017" y="4367332"/>
                  <a:pt x="237897" y="4207696"/>
                </a:cubicBezTo>
                <a:cubicBezTo>
                  <a:pt x="210194" y="3969452"/>
                  <a:pt x="176258" y="4119047"/>
                  <a:pt x="145093" y="3878379"/>
                </a:cubicBezTo>
                <a:cubicBezTo>
                  <a:pt x="114274" y="3641175"/>
                  <a:pt x="72720" y="2448920"/>
                  <a:pt x="72373" y="2447189"/>
                </a:cubicBezTo>
                <a:cubicBezTo>
                  <a:pt x="72720" y="2447189"/>
                  <a:pt x="12120" y="1233809"/>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535387" y="2248263"/>
            <a:ext cx="3768917" cy="160616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Launch Site Names Begin with 'CCA'</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35387" y="3915808"/>
            <a:ext cx="3665550" cy="775494"/>
          </a:xfrm>
          <a:prstGeom prst="rect">
            <a:avLst/>
          </a:prstGeom>
        </p:spPr>
        <p:txBody>
          <a:bodyPr vert="horz" lIns="91440" tIns="45720" rIns="91440" bIns="45720" rtlCol="0">
            <a:normAutofit/>
          </a:bodyPr>
          <a:lstStyle/>
          <a:p>
            <a:pPr marL="0" indent="0">
              <a:buNone/>
            </a:pPr>
            <a:r>
              <a:rPr lang="en-US" sz="1500" kern="1200">
                <a:solidFill>
                  <a:schemeClr val="tx1"/>
                </a:solidFill>
                <a:latin typeface="+mn-lt"/>
                <a:ea typeface="+mn-ea"/>
                <a:cs typeface="+mn-cs"/>
              </a:rPr>
              <a:t>We used the query below to display 5 records where launch sites begin with `CCA`</a:t>
            </a:r>
          </a:p>
        </p:txBody>
      </p:sp>
      <p:pic>
        <p:nvPicPr>
          <p:cNvPr id="8" name="Picture 7">
            <a:extLst>
              <a:ext uri="{FF2B5EF4-FFF2-40B4-BE49-F238E27FC236}">
                <a16:creationId xmlns:a16="http://schemas.microsoft.com/office/drawing/2014/main" id="{CAFA0745-5A38-CFF8-21BC-3175A823B053}"/>
              </a:ext>
            </a:extLst>
          </p:cNvPr>
          <p:cNvPicPr>
            <a:picLocks noChangeAspect="1"/>
          </p:cNvPicPr>
          <p:nvPr/>
        </p:nvPicPr>
        <p:blipFill>
          <a:blip r:embed="rId2"/>
          <a:stretch>
            <a:fillRect/>
          </a:stretch>
        </p:blipFill>
        <p:spPr>
          <a:xfrm>
            <a:off x="7182091" y="2270644"/>
            <a:ext cx="4371155" cy="231671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000" y="5329534"/>
            <a:ext cx="9144000" cy="646785"/>
          </a:xfrm>
          <a:prstGeom prst="rect">
            <a:avLst/>
          </a:prstGeom>
        </p:spPr>
        <p:txBody>
          <a:bodyPr vert="horz" lIns="91440" tIns="45720" rIns="91440" bIns="45720" rtlCol="0">
            <a:normAutofit/>
          </a:bodyPr>
          <a:lstStyle/>
          <a:p>
            <a:pPr marL="0" indent="0" algn="ctr">
              <a:buNone/>
            </a:pPr>
            <a:r>
              <a:rPr lang="en-US" sz="2000" kern="1200">
                <a:solidFill>
                  <a:schemeClr val="tx1"/>
                </a:solidFill>
                <a:latin typeface="+mn-lt"/>
                <a:ea typeface="+mn-ea"/>
                <a:cs typeface="+mn-cs"/>
              </a:rPr>
              <a:t>We calculated the total payload carried by boosters from NASA as 99980 kg using the query below</a:t>
            </a:r>
          </a:p>
        </p:txBody>
      </p:sp>
      <p:pic>
        <p:nvPicPr>
          <p:cNvPr id="6" name="Picture 5">
            <a:extLst>
              <a:ext uri="{FF2B5EF4-FFF2-40B4-BE49-F238E27FC236}">
                <a16:creationId xmlns:a16="http://schemas.microsoft.com/office/drawing/2014/main" id="{8572A9FA-2EC5-200F-7199-821A028020B6}"/>
              </a:ext>
            </a:extLst>
          </p:cNvPr>
          <p:cNvPicPr>
            <a:picLocks noChangeAspect="1"/>
          </p:cNvPicPr>
          <p:nvPr/>
        </p:nvPicPr>
        <p:blipFill>
          <a:blip r:embed="rId2"/>
          <a:stretch>
            <a:fillRect/>
          </a:stretch>
        </p:blipFill>
        <p:spPr>
          <a:xfrm>
            <a:off x="1524000" y="1729872"/>
            <a:ext cx="9630268" cy="146861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000" y="5329534"/>
            <a:ext cx="9144000" cy="646785"/>
          </a:xfrm>
          <a:prstGeom prst="rect">
            <a:avLst/>
          </a:prstGeom>
        </p:spPr>
        <p:txBody>
          <a:bodyPr vert="horz" lIns="91440" tIns="45720" rIns="91440" bIns="45720" rtlCol="0">
            <a:normAutofit/>
          </a:bodyPr>
          <a:lstStyle/>
          <a:p>
            <a:pPr marL="0" indent="0" algn="ctr">
              <a:buNone/>
            </a:pPr>
            <a:r>
              <a:rPr lang="en-US" sz="2000" kern="1200">
                <a:solidFill>
                  <a:schemeClr val="tx1"/>
                </a:solidFill>
                <a:latin typeface="+mn-lt"/>
                <a:ea typeface="+mn-ea"/>
                <a:cs typeface="+mn-cs"/>
              </a:rPr>
              <a:t>The average payload mass for booster version F9 V1.1 was calculated to 2534.6 kg</a:t>
            </a:r>
          </a:p>
        </p:txBody>
      </p:sp>
      <p:pic>
        <p:nvPicPr>
          <p:cNvPr id="6" name="Picture 5">
            <a:extLst>
              <a:ext uri="{FF2B5EF4-FFF2-40B4-BE49-F238E27FC236}">
                <a16:creationId xmlns:a16="http://schemas.microsoft.com/office/drawing/2014/main" id="{1D736DB6-E61E-8CF8-AA34-6575E8560627}"/>
              </a:ext>
            </a:extLst>
          </p:cNvPr>
          <p:cNvPicPr>
            <a:picLocks noChangeAspect="1"/>
          </p:cNvPicPr>
          <p:nvPr/>
        </p:nvPicPr>
        <p:blipFill>
          <a:blip r:embed="rId3"/>
          <a:stretch>
            <a:fillRect/>
          </a:stretch>
        </p:blipFill>
        <p:spPr>
          <a:xfrm>
            <a:off x="2097009" y="2526326"/>
            <a:ext cx="8148123" cy="130369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First Successful Ground Landing Date</a:t>
            </a:r>
          </a:p>
        </p:txBody>
      </p:sp>
      <p:pic>
        <p:nvPicPr>
          <p:cNvPr id="7" name="Picture 6">
            <a:extLst>
              <a:ext uri="{FF2B5EF4-FFF2-40B4-BE49-F238E27FC236}">
                <a16:creationId xmlns:a16="http://schemas.microsoft.com/office/drawing/2014/main" id="{3B1F4D8B-63D0-AA83-5A1D-B9C15C728569}"/>
              </a:ext>
            </a:extLst>
          </p:cNvPr>
          <p:cNvPicPr>
            <a:picLocks noChangeAspect="1"/>
          </p:cNvPicPr>
          <p:nvPr/>
        </p:nvPicPr>
        <p:blipFill>
          <a:blip r:embed="rId2"/>
          <a:stretch>
            <a:fillRect/>
          </a:stretch>
        </p:blipFill>
        <p:spPr>
          <a:xfrm>
            <a:off x="2118305" y="3380879"/>
            <a:ext cx="9307598" cy="183824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6156" y="2055813"/>
            <a:ext cx="5827644" cy="4121149"/>
          </a:xfrm>
          <a:prstGeom prst="rect">
            <a:avLst/>
          </a:prstGeom>
        </p:spPr>
        <p:txBody>
          <a:bodyPr vert="horz" lIns="91440" tIns="45720" rIns="91440" bIns="45720" rtlCol="0" anchor="t">
            <a:normAutofit/>
          </a:bodyPr>
          <a:lstStyle/>
          <a:p>
            <a:pPr>
              <a:spcBef>
                <a:spcPts val="1400"/>
              </a:spcBef>
            </a:pPr>
            <a:r>
              <a:rPr lang="en-US" sz="2000"/>
              <a:t>We observed that the dates of the first successful landing outcome on ground pad was 22</a:t>
            </a:r>
            <a:r>
              <a:rPr lang="en-US" sz="2000" baseline="30000"/>
              <a:t>nd</a:t>
            </a:r>
            <a:r>
              <a:rPr lang="en-US" sz="2000"/>
              <a:t> December 2015</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100" kern="1200">
                <a:solidFill>
                  <a:schemeClr val="tx1"/>
                </a:solidFill>
                <a:latin typeface="+mj-lt"/>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DDE926D8-48DE-A191-7B2B-95B38B37B248}"/>
              </a:ext>
            </a:extLst>
          </p:cNvPr>
          <p:cNvPicPr>
            <a:picLocks noChangeAspect="1"/>
          </p:cNvPicPr>
          <p:nvPr/>
        </p:nvPicPr>
        <p:blipFill>
          <a:blip r:embed="rId2"/>
          <a:stretch>
            <a:fillRect/>
          </a:stretch>
        </p:blipFill>
        <p:spPr>
          <a:xfrm>
            <a:off x="208935" y="4744246"/>
            <a:ext cx="6437987" cy="168997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6156" y="2055813"/>
            <a:ext cx="5827644" cy="4121149"/>
          </a:xfrm>
          <a:prstGeom prst="rect">
            <a:avLst/>
          </a:prstGeom>
        </p:spPr>
        <p:txBody>
          <a:bodyPr vert="horz" lIns="91440" tIns="45720" rIns="91440" bIns="45720" rtlCol="0" anchor="t">
            <a:normAutofit/>
          </a:bodyPr>
          <a:lstStyle/>
          <a:p>
            <a:pPr>
              <a:spcBef>
                <a:spcPts val="1400"/>
              </a:spcBef>
            </a:pPr>
            <a:r>
              <a:rPr lang="en-US" sz="2000"/>
              <a:t>Using a WHERE and BETWEEN clauses in the data we determined which booster versions that successfully landed on a drone ship with a payload mass between 4000 and 6000 kg</a:t>
            </a:r>
          </a:p>
          <a:p>
            <a:pPr>
              <a:spcBef>
                <a:spcPts val="1400"/>
              </a:spcBef>
            </a:pPr>
            <a:endParaRPr lang="en-US" sz="2000"/>
          </a:p>
          <a:p>
            <a:pPr>
              <a:spcBef>
                <a:spcPts val="1400"/>
              </a:spcBef>
            </a:pPr>
            <a:r>
              <a:rPr lang="en-US" sz="2000"/>
              <a:t>Present your query result with a short explanation here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713312"/>
            <a:ext cx="4038600" cy="5431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Executive Summary</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095999" y="713313"/>
            <a:ext cx="5257801" cy="54313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000">
                <a:solidFill>
                  <a:schemeClr val="tx1"/>
                </a:solidFill>
                <a:latin typeface="+mn-lt"/>
              </a:rPr>
              <a:t>Summary of methodologies</a:t>
            </a:r>
          </a:p>
          <a:p>
            <a:pPr>
              <a:spcBef>
                <a:spcPts val="1400"/>
              </a:spcBef>
              <a:buFont typeface="Arial" panose="020B0604020202020204" pitchFamily="34" charset="0"/>
              <a:buChar char="•"/>
            </a:pPr>
            <a:r>
              <a:rPr lang="en-US" sz="2000">
                <a:solidFill>
                  <a:schemeClr val="tx1"/>
                </a:solidFill>
                <a:latin typeface="+mn-lt"/>
              </a:rPr>
              <a:t>Summary of all results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400" kern="1200">
                <a:solidFill>
                  <a:schemeClr val="tx1"/>
                </a:solidFill>
                <a:latin typeface="+mj-lt"/>
                <a:ea typeface="+mj-ea"/>
                <a:cs typeface="+mj-cs"/>
              </a:rPr>
              <a:t>Total Number of Successful and Failure Mission Outcomes</a:t>
            </a:r>
          </a:p>
        </p:txBody>
      </p:sp>
      <p:pic>
        <p:nvPicPr>
          <p:cNvPr id="6" name="Picture 5">
            <a:extLst>
              <a:ext uri="{FF2B5EF4-FFF2-40B4-BE49-F238E27FC236}">
                <a16:creationId xmlns:a16="http://schemas.microsoft.com/office/drawing/2014/main" id="{29CBEA5D-4D1D-E19D-6984-41F09FD94930}"/>
              </a:ext>
            </a:extLst>
          </p:cNvPr>
          <p:cNvPicPr>
            <a:picLocks noChangeAspect="1"/>
          </p:cNvPicPr>
          <p:nvPr/>
        </p:nvPicPr>
        <p:blipFill>
          <a:blip r:embed="rId2"/>
          <a:stretch>
            <a:fillRect/>
          </a:stretch>
        </p:blipFill>
        <p:spPr>
          <a:xfrm>
            <a:off x="175375" y="5190108"/>
            <a:ext cx="8849033" cy="1460091"/>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6156" y="2055813"/>
            <a:ext cx="5827644" cy="4121149"/>
          </a:xfrm>
          <a:prstGeom prst="rect">
            <a:avLst/>
          </a:prstGeom>
        </p:spPr>
        <p:txBody>
          <a:bodyPr vert="horz" lIns="91440" tIns="45720" rIns="91440" bIns="45720" rtlCol="0" anchor="t">
            <a:normAutofit/>
          </a:bodyPr>
          <a:lstStyle/>
          <a:p>
            <a:pPr>
              <a:spcBef>
                <a:spcPts val="1400"/>
              </a:spcBef>
            </a:pPr>
            <a:r>
              <a:rPr lang="en-US" sz="2000"/>
              <a:t>We calculated the mission outcomes using sub-queries. As one can tell almost all missions were successful whereas only one was unsuccessful.</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Boosters Carried Maximum Payload</a:t>
            </a:r>
          </a:p>
        </p:txBody>
      </p:sp>
      <p:pic>
        <p:nvPicPr>
          <p:cNvPr id="6" name="Picture 5">
            <a:extLst>
              <a:ext uri="{FF2B5EF4-FFF2-40B4-BE49-F238E27FC236}">
                <a16:creationId xmlns:a16="http://schemas.microsoft.com/office/drawing/2014/main" id="{F03B158D-96A6-785E-978A-F7A23F417D60}"/>
              </a:ext>
            </a:extLst>
          </p:cNvPr>
          <p:cNvPicPr>
            <a:picLocks noChangeAspect="1"/>
          </p:cNvPicPr>
          <p:nvPr/>
        </p:nvPicPr>
        <p:blipFill>
          <a:blip r:embed="rId2"/>
          <a:stretch>
            <a:fillRect/>
          </a:stretch>
        </p:blipFill>
        <p:spPr>
          <a:xfrm>
            <a:off x="643466" y="3424701"/>
            <a:ext cx="4309533" cy="2165539"/>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26156" y="2055813"/>
            <a:ext cx="5827644" cy="4121149"/>
          </a:xfrm>
          <a:prstGeom prst="rect">
            <a:avLst/>
          </a:prstGeom>
        </p:spPr>
        <p:txBody>
          <a:bodyPr vert="horz" lIns="91440" tIns="45720" rIns="91440" bIns="45720" rtlCol="0" anchor="t">
            <a:normAutofit/>
          </a:bodyPr>
          <a:lstStyle/>
          <a:p>
            <a:pPr>
              <a:spcBef>
                <a:spcPts val="1400"/>
              </a:spcBef>
            </a:pPr>
            <a:r>
              <a:rPr lang="en-US" sz="2000"/>
              <a:t>Using below query and sub-query we were able to derive a list of all the booster versions carrying the MAX payload mass.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838201" y="643467"/>
            <a:ext cx="3888526" cy="180052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2015 Launch Records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1" y="2623381"/>
            <a:ext cx="3888528" cy="3553581"/>
          </a:xfrm>
          <a:prstGeom prst="rect">
            <a:avLst/>
          </a:prstGeom>
        </p:spPr>
        <p:txBody>
          <a:bodyPr vert="horz" lIns="91440" tIns="45720" rIns="91440" bIns="45720" rtlCol="0">
            <a:normAutofit/>
          </a:bodyPr>
          <a:lstStyle/>
          <a:p>
            <a:pPr>
              <a:spcBef>
                <a:spcPts val="1400"/>
              </a:spcBef>
            </a:pPr>
            <a:r>
              <a:rPr lang="en-US" sz="2000"/>
              <a:t>Using a combination of the </a:t>
            </a:r>
            <a:r>
              <a:rPr lang="en-US" sz="2000" b="1"/>
              <a:t>WHERE</a:t>
            </a:r>
            <a:r>
              <a:rPr lang="en-US" sz="2000"/>
              <a:t> clause, </a:t>
            </a:r>
            <a:r>
              <a:rPr lang="en-US" sz="2000" b="1"/>
              <a:t>LIKE</a:t>
            </a:r>
            <a:r>
              <a:rPr lang="en-US" sz="2000"/>
              <a:t>, </a:t>
            </a:r>
            <a:r>
              <a:rPr lang="en-US" sz="2000" b="1"/>
              <a:t>AND</a:t>
            </a:r>
            <a:r>
              <a:rPr lang="en-US" sz="2000"/>
              <a:t>, and </a:t>
            </a:r>
            <a:r>
              <a:rPr lang="en-US" sz="2000" b="1"/>
              <a:t>BETWEEN</a:t>
            </a:r>
            <a:r>
              <a:rPr lang="en-US" sz="2000"/>
              <a:t> conditions to filter for failed landing outcomes on drone ships, their booster versions, and launch site names for the year of 2015</a:t>
            </a:r>
          </a:p>
        </p:txBody>
      </p:sp>
      <p:pic>
        <p:nvPicPr>
          <p:cNvPr id="6" name="Picture 5">
            <a:extLst>
              <a:ext uri="{FF2B5EF4-FFF2-40B4-BE49-F238E27FC236}">
                <a16:creationId xmlns:a16="http://schemas.microsoft.com/office/drawing/2014/main" id="{25D1EFB4-87BB-2519-1B97-143F44A0A57B}"/>
              </a:ext>
            </a:extLst>
          </p:cNvPr>
          <p:cNvPicPr>
            <a:picLocks noChangeAspect="1"/>
          </p:cNvPicPr>
          <p:nvPr/>
        </p:nvPicPr>
        <p:blipFill>
          <a:blip r:embed="rId2"/>
          <a:stretch>
            <a:fillRect/>
          </a:stretch>
        </p:blipFill>
        <p:spPr>
          <a:xfrm>
            <a:off x="6800986" y="2962483"/>
            <a:ext cx="4747547" cy="96137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5991225" y="279400"/>
            <a:ext cx="5362576" cy="1892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p:cNvSpPr>
          <p:nvPr/>
        </p:nvSpPr>
        <p:spPr>
          <a:xfrm>
            <a:off x="8381742" y="5720023"/>
            <a:ext cx="2410909" cy="352987"/>
          </a:xfrm>
          <a:prstGeom prst="rect">
            <a:avLst/>
          </a:prstGeom>
        </p:spPr>
        <p:txBody>
          <a:bodyPr/>
          <a:lstStyle/>
          <a:p>
            <a:pPr defTabSz="795528">
              <a:spcAft>
                <a:spcPts val="600"/>
              </a:spcAft>
            </a:pPr>
            <a:fld id="{5075537C-CA84-1446-933C-8E9D027F9201}" type="slidenum">
              <a:rPr lang="en-US" sz="1566" kern="1200">
                <a:solidFill>
                  <a:schemeClr val="tx1"/>
                </a:solidFill>
                <a:latin typeface="+mn-lt"/>
                <a:ea typeface="+mn-ea"/>
                <a:cs typeface="+mn-cs"/>
              </a:rPr>
              <a:pPr defTabSz="795528">
                <a:spcAft>
                  <a:spcPts val="600"/>
                </a:spcAft>
              </a:pPr>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1399348" y="2028825"/>
            <a:ext cx="8565082" cy="3824250"/>
          </a:xfrm>
          <a:prstGeom prst="rect">
            <a:avLst/>
          </a:prstGeom>
        </p:spPr>
        <p:txBody>
          <a:bodyPr lIns="91440" tIns="45720" rIns="91440" bIns="45720" anchor="t"/>
          <a:lstStyle/>
          <a:p>
            <a:pPr defTabSz="795528">
              <a:spcBef>
                <a:spcPts val="1218"/>
              </a:spcBef>
            </a:pPr>
            <a:r>
              <a:rPr lang="en-US" sz="2088" kern="1200">
                <a:solidFill>
                  <a:schemeClr val="tx1"/>
                </a:solidFill>
                <a:latin typeface="Abadi" panose="020B0604020104020204" pitchFamily="34" charset="0"/>
                <a:ea typeface="+mn-ea"/>
                <a:cs typeface="+mn-cs"/>
              </a:rPr>
              <a:t>We selected Landing outcomes and the </a:t>
            </a:r>
            <a:r>
              <a:rPr lang="en-US" sz="2088" b="1" kern="1200">
                <a:solidFill>
                  <a:schemeClr val="tx1"/>
                </a:solidFill>
                <a:latin typeface="Abadi" panose="020B0604020104020204" pitchFamily="34" charset="0"/>
                <a:ea typeface="+mn-ea"/>
                <a:cs typeface="+mn-cs"/>
              </a:rPr>
              <a:t>COUNT</a:t>
            </a:r>
            <a:r>
              <a:rPr lang="en-US" sz="2088" kern="1200">
                <a:solidFill>
                  <a:schemeClr val="tx1"/>
                </a:solidFill>
                <a:latin typeface="Abadi" panose="020B0604020104020204" pitchFamily="34" charset="0"/>
                <a:ea typeface="+mn-ea"/>
                <a:cs typeface="+mn-cs"/>
              </a:rPr>
              <a:t> of landing outcomes from the data and used the </a:t>
            </a:r>
            <a:r>
              <a:rPr lang="en-US" sz="2088" b="1" kern="1200">
                <a:solidFill>
                  <a:schemeClr val="tx1"/>
                </a:solidFill>
                <a:latin typeface="Abadi" panose="020B0604020104020204" pitchFamily="34" charset="0"/>
                <a:ea typeface="+mn-ea"/>
                <a:cs typeface="+mn-cs"/>
              </a:rPr>
              <a:t>WHERE</a:t>
            </a:r>
            <a:r>
              <a:rPr lang="en-US" sz="2088" kern="1200">
                <a:solidFill>
                  <a:schemeClr val="tx1"/>
                </a:solidFill>
                <a:latin typeface="Abadi" panose="020B0604020104020204" pitchFamily="34" charset="0"/>
                <a:ea typeface="+mn-ea"/>
                <a:cs typeface="+mn-cs"/>
              </a:rPr>
              <a:t> clause to filter for landing outcomes </a:t>
            </a:r>
            <a:r>
              <a:rPr lang="en-US" sz="2088" b="1" kern="1200">
                <a:solidFill>
                  <a:schemeClr val="tx1"/>
                </a:solidFill>
                <a:latin typeface="Abadi" panose="020B0604020104020204" pitchFamily="34" charset="0"/>
                <a:ea typeface="+mn-ea"/>
                <a:cs typeface="+mn-cs"/>
              </a:rPr>
              <a:t>BETWEEN</a:t>
            </a:r>
            <a:r>
              <a:rPr lang="en-US" sz="2088" kern="1200">
                <a:solidFill>
                  <a:schemeClr val="tx1"/>
                </a:solidFill>
                <a:latin typeface="Abadi" panose="020B0604020104020204" pitchFamily="34" charset="0"/>
                <a:ea typeface="+mn-ea"/>
                <a:cs typeface="+mn-cs"/>
              </a:rPr>
              <a:t> 2010-06-04 to 2010-03-20.</a:t>
            </a:r>
          </a:p>
          <a:p>
            <a:pPr defTabSz="795528">
              <a:spcBef>
                <a:spcPts val="1218"/>
              </a:spcBef>
            </a:pPr>
            <a:r>
              <a:rPr lang="en-US" sz="2088" kern="1200">
                <a:solidFill>
                  <a:schemeClr val="tx1"/>
                </a:solidFill>
                <a:latin typeface="Abadi" panose="020B0604020104020204" pitchFamily="34" charset="0"/>
                <a:ea typeface="+mn-ea"/>
                <a:cs typeface="+mn-cs"/>
              </a:rPr>
              <a:t>We applied the </a:t>
            </a:r>
            <a:r>
              <a:rPr lang="en-US" sz="2088" b="1" kern="1200">
                <a:solidFill>
                  <a:schemeClr val="tx1"/>
                </a:solidFill>
                <a:latin typeface="Abadi" panose="020B0604020104020204" pitchFamily="34" charset="0"/>
                <a:ea typeface="+mn-ea"/>
                <a:cs typeface="+mn-cs"/>
              </a:rPr>
              <a:t>GROUP BY </a:t>
            </a:r>
            <a:r>
              <a:rPr lang="en-US" sz="2088" kern="1200">
                <a:solidFill>
                  <a:schemeClr val="tx1"/>
                </a:solidFill>
                <a:latin typeface="Abadi" panose="020B0604020104020204" pitchFamily="34" charset="0"/>
                <a:ea typeface="+mn-ea"/>
                <a:cs typeface="+mn-cs"/>
              </a:rPr>
              <a:t>clause to group the landing outcomes and the </a:t>
            </a:r>
            <a:r>
              <a:rPr lang="en-US" sz="2088" b="1" kern="1200">
                <a:solidFill>
                  <a:schemeClr val="tx1"/>
                </a:solidFill>
                <a:latin typeface="Abadi" panose="020B0604020104020204" pitchFamily="34" charset="0"/>
                <a:ea typeface="+mn-ea"/>
                <a:cs typeface="+mn-cs"/>
              </a:rPr>
              <a:t>ORDER BY </a:t>
            </a:r>
            <a:r>
              <a:rPr lang="en-US" sz="2088" kern="1200">
                <a:solidFill>
                  <a:schemeClr val="tx1"/>
                </a:solidFill>
                <a:latin typeface="Abadi" panose="020B0604020104020204" pitchFamily="34" charset="0"/>
                <a:ea typeface="+mn-ea"/>
                <a:cs typeface="+mn-cs"/>
              </a:rPr>
              <a:t>clause to order the grouped landing outcome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6" name="Rectangle 2">
            <a:extLst>
              <a:ext uri="{FF2B5EF4-FFF2-40B4-BE49-F238E27FC236}">
                <a16:creationId xmlns:a16="http://schemas.microsoft.com/office/drawing/2014/main" id="{2B204888-4CA7-686E-232B-2A01E54497F7}"/>
              </a:ext>
            </a:extLst>
          </p:cNvPr>
          <p:cNvSpPr>
            <a:spLocks noChangeArrowheads="1"/>
          </p:cNvSpPr>
          <p:nvPr/>
        </p:nvSpPr>
        <p:spPr bwMode="auto">
          <a:xfrm>
            <a:off x="1567852" y="4271206"/>
            <a:ext cx="4512335" cy="8945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795528" fontAlgn="t">
              <a:spcAft>
                <a:spcPts val="600"/>
              </a:spcAft>
            </a:pPr>
            <a:r>
              <a:rPr lang="en-US" altLang="en-US" sz="870" b="1" kern="1200">
                <a:solidFill>
                  <a:schemeClr val="tx1"/>
                </a:solidFill>
                <a:latin typeface="Abadi" panose="020B0604020104020204" pitchFamily="34" charset="0"/>
                <a:ea typeface="+mn-ea"/>
                <a:cs typeface="+mn-cs"/>
              </a:rPr>
              <a:t>%</a:t>
            </a:r>
            <a:r>
              <a:rPr lang="en-US" altLang="en-US" sz="870" b="1" kern="1200" err="1">
                <a:solidFill>
                  <a:schemeClr val="tx1"/>
                </a:solidFill>
                <a:latin typeface="Abadi" panose="020B0604020104020204" pitchFamily="34" charset="0"/>
                <a:ea typeface="+mn-ea"/>
                <a:cs typeface="Times New Roman" panose="02020603050405020304" pitchFamily="18" charset="0"/>
              </a:rPr>
              <a:t>sql</a:t>
            </a:r>
            <a:r>
              <a:rPr lang="en-US" altLang="en-US" sz="870" kern="1200">
                <a:solidFill>
                  <a:schemeClr val="tx1"/>
                </a:solidFill>
                <a:latin typeface="Abadi" panose="020B0604020104020204" pitchFamily="34" charset="0"/>
                <a:ea typeface="+mn-ea"/>
                <a:cs typeface="Times New Roman" panose="02020603050405020304" pitchFamily="18" charset="0"/>
              </a:rPr>
              <a:t> SELECT </a:t>
            </a:r>
            <a:r>
              <a:rPr lang="en-US" altLang="en-US" sz="870" kern="1200" err="1">
                <a:solidFill>
                  <a:schemeClr val="tx1"/>
                </a:solidFill>
                <a:latin typeface="Abadi" panose="020B0604020104020204" pitchFamily="34" charset="0"/>
                <a:ea typeface="+mn-ea"/>
                <a:cs typeface="Times New Roman" panose="02020603050405020304" pitchFamily="18" charset="0"/>
              </a:rPr>
              <a:t>Landing_Outcome</a:t>
            </a:r>
            <a:r>
              <a:rPr lang="en-US" altLang="en-US" sz="870" kern="1200">
                <a:solidFill>
                  <a:schemeClr val="tx1"/>
                </a:solidFill>
                <a:latin typeface="Abadi" panose="020B0604020104020204" pitchFamily="34" charset="0"/>
                <a:ea typeface="+mn-ea"/>
                <a:cs typeface="Times New Roman" panose="02020603050405020304" pitchFamily="18" charset="0"/>
              </a:rPr>
              <a:t>, COUNT(</a:t>
            </a:r>
            <a:r>
              <a:rPr lang="en-US" altLang="en-US" sz="870" kern="1200" err="1">
                <a:solidFill>
                  <a:schemeClr val="tx1"/>
                </a:solidFill>
                <a:latin typeface="Abadi" panose="020B0604020104020204" pitchFamily="34" charset="0"/>
                <a:ea typeface="+mn-ea"/>
                <a:cs typeface="Times New Roman" panose="02020603050405020304" pitchFamily="18" charset="0"/>
              </a:rPr>
              <a:t>Landing_Outcome</a:t>
            </a:r>
            <a:r>
              <a:rPr lang="en-US" altLang="en-US" sz="870" kern="1200">
                <a:solidFill>
                  <a:schemeClr val="tx1"/>
                </a:solidFill>
                <a:latin typeface="Abadi" panose="020B0604020104020204" pitchFamily="34" charset="0"/>
                <a:ea typeface="+mn-ea"/>
                <a:cs typeface="Times New Roman" panose="02020603050405020304" pitchFamily="18" charset="0"/>
              </a:rPr>
              <a:t>) AS Count FROM SPACEXTABLE GROUP BY </a:t>
            </a:r>
            <a:r>
              <a:rPr lang="en-US" altLang="en-US" sz="870" kern="1200" err="1">
                <a:solidFill>
                  <a:schemeClr val="tx1"/>
                </a:solidFill>
                <a:latin typeface="Abadi" panose="020B0604020104020204" pitchFamily="34" charset="0"/>
                <a:ea typeface="+mn-ea"/>
                <a:cs typeface="Times New Roman" panose="02020603050405020304" pitchFamily="18" charset="0"/>
              </a:rPr>
              <a:t>Landing_Outcome</a:t>
            </a:r>
            <a:r>
              <a:rPr lang="en-US" altLang="en-US" sz="870" kern="1200">
                <a:solidFill>
                  <a:schemeClr val="tx1"/>
                </a:solidFill>
                <a:latin typeface="Abadi" panose="020B0604020104020204" pitchFamily="34" charset="0"/>
                <a:ea typeface="+mn-ea"/>
                <a:cs typeface="Times New Roman" panose="02020603050405020304" pitchFamily="18" charset="0"/>
              </a:rPr>
              <a:t> HAVING DATE(date) BETWEEN "2010-06-04" AND "2017-03-20" ORDER BY Count DESC </a:t>
            </a:r>
            <a:endParaRPr lang="en-US" altLang="en-US" sz="870" kern="1200">
              <a:solidFill>
                <a:schemeClr val="tx1"/>
              </a:solidFill>
              <a:latin typeface="Abadi" panose="020B0604020104020204" pitchFamily="34" charset="0"/>
              <a:ea typeface="+mn-ea"/>
              <a:cs typeface="+mn-cs"/>
            </a:endParaRPr>
          </a:p>
          <a:p>
            <a:pPr defTabSz="795528">
              <a:spcAft>
                <a:spcPts val="600"/>
              </a:spcAft>
            </a:pPr>
            <a:br>
              <a:rPr lang="en-US" altLang="en-US" sz="870" kern="1200">
                <a:solidFill>
                  <a:schemeClr val="tx1"/>
                </a:solidFill>
                <a:latin typeface="Abadi" panose="020B0604020104020204" pitchFamily="34" charset="0"/>
                <a:ea typeface="+mn-ea"/>
                <a:cs typeface="Times New Roman" panose="02020603050405020304" pitchFamily="18" charset="0"/>
              </a:rPr>
            </a:br>
            <a:endParaRPr kumimoji="0" lang="en-US" altLang="en-US" sz="1000" i="0" u="none" strike="noStrike" cap="none" normalizeH="0" baseline="0">
              <a:ln>
                <a:noFill/>
              </a:ln>
              <a:solidFill>
                <a:schemeClr val="tx1"/>
              </a:solidFill>
              <a:effectLst/>
              <a:latin typeface="Abadi" panose="020B0604020104020204" pitchFamily="34" charset="0"/>
            </a:endParaRPr>
          </a:p>
        </p:txBody>
      </p:sp>
      <p:pic>
        <p:nvPicPr>
          <p:cNvPr id="8" name="Picture 7">
            <a:extLst>
              <a:ext uri="{FF2B5EF4-FFF2-40B4-BE49-F238E27FC236}">
                <a16:creationId xmlns:a16="http://schemas.microsoft.com/office/drawing/2014/main" id="{5F1BD1BF-6FD0-85E0-79F8-B789F097D790}"/>
              </a:ext>
            </a:extLst>
          </p:cNvPr>
          <p:cNvPicPr>
            <a:picLocks noChangeAspect="1"/>
          </p:cNvPicPr>
          <p:nvPr/>
        </p:nvPicPr>
        <p:blipFill>
          <a:blip r:embed="rId3"/>
          <a:stretch>
            <a:fillRect/>
          </a:stretch>
        </p:blipFill>
        <p:spPr>
          <a:xfrm>
            <a:off x="6507119" y="3858137"/>
            <a:ext cx="3457311" cy="231882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541DB91-0B10-46D9-B34B-7BFF960260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5526156" y="365125"/>
            <a:ext cx="5827643" cy="14334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SpaceX Launch Sites</a:t>
            </a:r>
          </a:p>
        </p:txBody>
      </p:sp>
      <p:pic>
        <p:nvPicPr>
          <p:cNvPr id="8" name="Picture 7">
            <a:extLst>
              <a:ext uri="{FF2B5EF4-FFF2-40B4-BE49-F238E27FC236}">
                <a16:creationId xmlns:a16="http://schemas.microsoft.com/office/drawing/2014/main" id="{F270B162-9B5A-2AEC-FE64-7169A0C4294B}"/>
              </a:ext>
            </a:extLst>
          </p:cNvPr>
          <p:cNvPicPr>
            <a:picLocks noChangeAspect="1"/>
          </p:cNvPicPr>
          <p:nvPr/>
        </p:nvPicPr>
        <p:blipFill>
          <a:blip r:embed="rId2"/>
          <a:stretch>
            <a:fillRect/>
          </a:stretch>
        </p:blipFill>
        <p:spPr>
          <a:xfrm>
            <a:off x="643466" y="3203837"/>
            <a:ext cx="4309533" cy="2607267"/>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526156" y="2055813"/>
            <a:ext cx="5827644" cy="4121149"/>
          </a:xfrm>
          <a:prstGeom prst="rect">
            <a:avLst/>
          </a:prstGeom>
        </p:spPr>
        <p:txBody>
          <a:bodyPr vert="horz" lIns="91440" tIns="45720" rIns="91440" bIns="45720" rtlCol="0" anchor="t">
            <a:normAutofit/>
          </a:bodyPr>
          <a:lstStyle/>
          <a:p>
            <a:pPr>
              <a:spcBef>
                <a:spcPts val="1400"/>
              </a:spcBef>
            </a:pPr>
            <a:r>
              <a:rPr lang="en-US" sz="2000"/>
              <a:t>SpaceX Launch Sites are located the United Sates</a:t>
            </a:r>
          </a:p>
          <a:p>
            <a:pPr>
              <a:spcBef>
                <a:spcPts val="1400"/>
              </a:spcBef>
            </a:pPr>
            <a:r>
              <a:rPr lang="en-US" sz="2000"/>
              <a:t>All Launch Sites are close to the ocean and in states that offer a warm climate. </a:t>
            </a:r>
          </a:p>
          <a:p>
            <a:pPr>
              <a:spcBef>
                <a:spcPts val="1400"/>
              </a:spcBef>
            </a:pPr>
            <a:r>
              <a:rPr lang="en-US" sz="2000"/>
              <a:t>Launch Sites are in close proximity to the ocean due to the use of both ditching landing methods (Crash landings in the sea) and by remotely operated sea landing drones.</a:t>
            </a:r>
          </a:p>
          <a:p>
            <a:pPr>
              <a:spcBef>
                <a:spcPts val="1400"/>
              </a:spcBef>
            </a:pPr>
            <a:endParaRPr lang="en-US" sz="2000"/>
          </a:p>
          <a:p>
            <a:pPr marL="0"/>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B8B49ED-6693-497D-8823-F50F891E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8DCD3BD4-4F32-431E-A9C3-8D2DA60CD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336AAC24-A98C-465E-AFEE-69D698E773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9149158 w 12192000"/>
              <a:gd name="connsiteY0" fmla="*/ 2038490 h 6858000"/>
              <a:gd name="connsiteX1" fmla="*/ 9164184 w 12192000"/>
              <a:gd name="connsiteY1" fmla="*/ 2044026 h 6858000"/>
              <a:gd name="connsiteX2" fmla="*/ 9172532 w 12192000"/>
              <a:gd name="connsiteY2" fmla="*/ 2045543 h 6858000"/>
              <a:gd name="connsiteX3" fmla="*/ 9171580 w 12192000"/>
              <a:gd name="connsiteY3" fmla="*/ 2056997 h 6858000"/>
              <a:gd name="connsiteX4" fmla="*/ 9161257 w 12192000"/>
              <a:gd name="connsiteY4" fmla="*/ 2098605 h 6858000"/>
              <a:gd name="connsiteX5" fmla="*/ 9138232 w 12192000"/>
              <a:gd name="connsiteY5" fmla="*/ 2059518 h 6858000"/>
              <a:gd name="connsiteX6" fmla="*/ 9149158 w 12192000"/>
              <a:gd name="connsiteY6" fmla="*/ 2038490 h 6858000"/>
              <a:gd name="connsiteX7" fmla="*/ 9177606 w 12192000"/>
              <a:gd name="connsiteY7" fmla="*/ 1977215 h 6858000"/>
              <a:gd name="connsiteX8" fmla="*/ 9181592 w 12192000"/>
              <a:gd name="connsiteY8" fmla="*/ 1987782 h 6858000"/>
              <a:gd name="connsiteX9" fmla="*/ 9181923 w 12192000"/>
              <a:gd name="connsiteY9" fmla="*/ 1998627 h 6858000"/>
              <a:gd name="connsiteX10" fmla="*/ 9182316 w 12192000"/>
              <a:gd name="connsiteY10" fmla="*/ 2031066 h 6858000"/>
              <a:gd name="connsiteX11" fmla="*/ 9182278 w 12192000"/>
              <a:gd name="connsiteY11" fmla="*/ 2047313 h 6858000"/>
              <a:gd name="connsiteX12" fmla="*/ 9172532 w 12192000"/>
              <a:gd name="connsiteY12" fmla="*/ 2045543 h 6858000"/>
              <a:gd name="connsiteX13" fmla="*/ 9173842 w 12192000"/>
              <a:gd name="connsiteY13" fmla="*/ 2029805 h 6858000"/>
              <a:gd name="connsiteX14" fmla="*/ 9177334 w 12192000"/>
              <a:gd name="connsiteY14" fmla="*/ 1979903 h 6858000"/>
              <a:gd name="connsiteX15" fmla="*/ 3696300 w 12192000"/>
              <a:gd name="connsiteY15" fmla="*/ 1578900 h 6858000"/>
              <a:gd name="connsiteX16" fmla="*/ 3738823 w 12192000"/>
              <a:gd name="connsiteY16" fmla="*/ 1596298 h 6858000"/>
              <a:gd name="connsiteX17" fmla="*/ 3714409 w 12192000"/>
              <a:gd name="connsiteY17" fmla="*/ 1593618 h 6858000"/>
              <a:gd name="connsiteX18" fmla="*/ 3693161 w 12192000"/>
              <a:gd name="connsiteY18" fmla="*/ 1582501 h 6858000"/>
              <a:gd name="connsiteX19" fmla="*/ 3696300 w 12192000"/>
              <a:gd name="connsiteY19" fmla="*/ 1578900 h 6858000"/>
              <a:gd name="connsiteX20" fmla="*/ 3918454 w 12192000"/>
              <a:gd name="connsiteY20" fmla="*/ 1175387 h 6858000"/>
              <a:gd name="connsiteX21" fmla="*/ 4173607 w 12192000"/>
              <a:gd name="connsiteY21" fmla="*/ 1280040 h 6858000"/>
              <a:gd name="connsiteX22" fmla="*/ 4170135 w 12192000"/>
              <a:gd name="connsiteY22" fmla="*/ 1283683 h 6858000"/>
              <a:gd name="connsiteX23" fmla="*/ 3918454 w 12192000"/>
              <a:gd name="connsiteY23" fmla="*/ 1175387 h 6858000"/>
              <a:gd name="connsiteX24" fmla="*/ 8109090 w 12192000"/>
              <a:gd name="connsiteY24" fmla="*/ 602108 h 6858000"/>
              <a:gd name="connsiteX25" fmla="*/ 8113034 w 12192000"/>
              <a:gd name="connsiteY25" fmla="*/ 602645 h 6858000"/>
              <a:gd name="connsiteX26" fmla="*/ 8111220 w 12192000"/>
              <a:gd name="connsiteY26" fmla="*/ 603405 h 6858000"/>
              <a:gd name="connsiteX27" fmla="*/ 8489536 w 12192000"/>
              <a:gd name="connsiteY27" fmla="*/ 389280 h 6858000"/>
              <a:gd name="connsiteX28" fmla="*/ 8470194 w 12192000"/>
              <a:gd name="connsiteY28" fmla="*/ 397527 h 6858000"/>
              <a:gd name="connsiteX29" fmla="*/ 8373511 w 12192000"/>
              <a:gd name="connsiteY29" fmla="*/ 465608 h 6858000"/>
              <a:gd name="connsiteX30" fmla="*/ 8231753 w 12192000"/>
              <a:gd name="connsiteY30" fmla="*/ 560890 h 6858000"/>
              <a:gd name="connsiteX31" fmla="*/ 8199967 w 12192000"/>
              <a:gd name="connsiteY31" fmla="*/ 553465 h 6858000"/>
              <a:gd name="connsiteX32" fmla="*/ 8175616 w 12192000"/>
              <a:gd name="connsiteY32" fmla="*/ 546483 h 6858000"/>
              <a:gd name="connsiteX33" fmla="*/ 8128578 w 12192000"/>
              <a:gd name="connsiteY33" fmla="*/ 563992 h 6858000"/>
              <a:gd name="connsiteX34" fmla="*/ 8104845 w 12192000"/>
              <a:gd name="connsiteY34" fmla="*/ 593172 h 6858000"/>
              <a:gd name="connsiteX35" fmla="*/ 8105615 w 12192000"/>
              <a:gd name="connsiteY35" fmla="*/ 599991 h 6858000"/>
              <a:gd name="connsiteX36" fmla="*/ 8109090 w 12192000"/>
              <a:gd name="connsiteY36" fmla="*/ 602108 h 6858000"/>
              <a:gd name="connsiteX37" fmla="*/ 8092049 w 12192000"/>
              <a:gd name="connsiteY37" fmla="*/ 599788 h 6858000"/>
              <a:gd name="connsiteX38" fmla="*/ 8047646 w 12192000"/>
              <a:gd name="connsiteY38" fmla="*/ 588557 h 6858000"/>
              <a:gd name="connsiteX39" fmla="*/ 7793637 w 12192000"/>
              <a:gd name="connsiteY39" fmla="*/ 681868 h 6858000"/>
              <a:gd name="connsiteX40" fmla="*/ 6007741 w 12192000"/>
              <a:gd name="connsiteY40" fmla="*/ 1095470 h 6858000"/>
              <a:gd name="connsiteX41" fmla="*/ 5902533 w 12192000"/>
              <a:gd name="connsiteY41" fmla="*/ 1103650 h 6858000"/>
              <a:gd name="connsiteX42" fmla="*/ 5164222 w 12192000"/>
              <a:gd name="connsiteY42" fmla="*/ 1163546 h 6858000"/>
              <a:gd name="connsiteX43" fmla="*/ 4395075 w 12192000"/>
              <a:gd name="connsiteY43" fmla="*/ 1082763 h 6858000"/>
              <a:gd name="connsiteX44" fmla="*/ 3939440 w 12192000"/>
              <a:gd name="connsiteY44" fmla="*/ 891265 h 6858000"/>
              <a:gd name="connsiteX45" fmla="*/ 3747894 w 12192000"/>
              <a:gd name="connsiteY45" fmla="*/ 801994 h 6858000"/>
              <a:gd name="connsiteX46" fmla="*/ 3569553 w 12192000"/>
              <a:gd name="connsiteY46" fmla="*/ 697970 h 6858000"/>
              <a:gd name="connsiteX47" fmla="*/ 3507813 w 12192000"/>
              <a:gd name="connsiteY47" fmla="*/ 680216 h 6858000"/>
              <a:gd name="connsiteX48" fmla="*/ 3490455 w 12192000"/>
              <a:gd name="connsiteY48" fmla="*/ 682587 h 6858000"/>
              <a:gd name="connsiteX49" fmla="*/ 3477246 w 12192000"/>
              <a:gd name="connsiteY49" fmla="*/ 691971 h 6858000"/>
              <a:gd name="connsiteX50" fmla="*/ 3484273 w 12192000"/>
              <a:gd name="connsiteY50" fmla="*/ 701857 h 6858000"/>
              <a:gd name="connsiteX51" fmla="*/ 3495638 w 12192000"/>
              <a:gd name="connsiteY51" fmla="*/ 705849 h 6858000"/>
              <a:gd name="connsiteX52" fmla="*/ 3548914 w 12192000"/>
              <a:gd name="connsiteY52" fmla="*/ 733487 h 6858000"/>
              <a:gd name="connsiteX53" fmla="*/ 3551504 w 12192000"/>
              <a:gd name="connsiteY53" fmla="*/ 753036 h 6858000"/>
              <a:gd name="connsiteX54" fmla="*/ 3562075 w 12192000"/>
              <a:gd name="connsiteY54" fmla="*/ 765715 h 6858000"/>
              <a:gd name="connsiteX55" fmla="*/ 3605942 w 12192000"/>
              <a:gd name="connsiteY55" fmla="*/ 772481 h 6858000"/>
              <a:gd name="connsiteX56" fmla="*/ 3499309 w 12192000"/>
              <a:gd name="connsiteY56" fmla="*/ 737079 h 6858000"/>
              <a:gd name="connsiteX57" fmla="*/ 3473788 w 12192000"/>
              <a:gd name="connsiteY57" fmla="*/ 711717 h 6858000"/>
              <a:gd name="connsiteX58" fmla="*/ 3437248 w 12192000"/>
              <a:gd name="connsiteY58" fmla="*/ 714263 h 6858000"/>
              <a:gd name="connsiteX59" fmla="*/ 3413254 w 12192000"/>
              <a:gd name="connsiteY59" fmla="*/ 712874 h 6858000"/>
              <a:gd name="connsiteX60" fmla="*/ 3362511 w 12192000"/>
              <a:gd name="connsiteY60" fmla="*/ 677414 h 6858000"/>
              <a:gd name="connsiteX61" fmla="*/ 3344467 w 12192000"/>
              <a:gd name="connsiteY61" fmla="*/ 679599 h 6858000"/>
              <a:gd name="connsiteX62" fmla="*/ 3347971 w 12192000"/>
              <a:gd name="connsiteY62" fmla="*/ 692328 h 6858000"/>
              <a:gd name="connsiteX63" fmla="*/ 3363008 w 12192000"/>
              <a:gd name="connsiteY63" fmla="*/ 711713 h 6858000"/>
              <a:gd name="connsiteX64" fmla="*/ 3362637 w 12192000"/>
              <a:gd name="connsiteY64" fmla="*/ 727058 h 6858000"/>
              <a:gd name="connsiteX65" fmla="*/ 3376167 w 12192000"/>
              <a:gd name="connsiteY65" fmla="*/ 759779 h 6858000"/>
              <a:gd name="connsiteX66" fmla="*/ 3406203 w 12192000"/>
              <a:gd name="connsiteY66" fmla="*/ 808483 h 6858000"/>
              <a:gd name="connsiteX67" fmla="*/ 3420116 w 12192000"/>
              <a:gd name="connsiteY67" fmla="*/ 820757 h 6858000"/>
              <a:gd name="connsiteX68" fmla="*/ 3429194 w 12192000"/>
              <a:gd name="connsiteY68" fmla="*/ 825831 h 6858000"/>
              <a:gd name="connsiteX69" fmla="*/ 3619149 w 12192000"/>
              <a:gd name="connsiteY69" fmla="*/ 1006561 h 6858000"/>
              <a:gd name="connsiteX70" fmla="*/ 3818654 w 12192000"/>
              <a:gd name="connsiteY70" fmla="*/ 1120369 h 6858000"/>
              <a:gd name="connsiteX71" fmla="*/ 3824021 w 12192000"/>
              <a:gd name="connsiteY71" fmla="*/ 1125355 h 6858000"/>
              <a:gd name="connsiteX72" fmla="*/ 3736668 w 12192000"/>
              <a:gd name="connsiteY72" fmla="*/ 1107215 h 6858000"/>
              <a:gd name="connsiteX73" fmla="*/ 3540174 w 12192000"/>
              <a:gd name="connsiteY73" fmla="*/ 1014247 h 6858000"/>
              <a:gd name="connsiteX74" fmla="*/ 3421640 w 12192000"/>
              <a:gd name="connsiteY74" fmla="*/ 955861 h 6858000"/>
              <a:gd name="connsiteX75" fmla="*/ 3404753 w 12192000"/>
              <a:gd name="connsiteY75" fmla="*/ 944484 h 6858000"/>
              <a:gd name="connsiteX76" fmla="*/ 3393138 w 12192000"/>
              <a:gd name="connsiteY76" fmla="*/ 941865 h 6858000"/>
              <a:gd name="connsiteX77" fmla="*/ 3385712 w 12192000"/>
              <a:gd name="connsiteY77" fmla="*/ 952159 h 6858000"/>
              <a:gd name="connsiteX78" fmla="*/ 3398641 w 12192000"/>
              <a:gd name="connsiteY78" fmla="*/ 986025 h 6858000"/>
              <a:gd name="connsiteX79" fmla="*/ 3489975 w 12192000"/>
              <a:gd name="connsiteY79" fmla="*/ 1045560 h 6858000"/>
              <a:gd name="connsiteX80" fmla="*/ 3617273 w 12192000"/>
              <a:gd name="connsiteY80" fmla="*/ 1114697 h 6858000"/>
              <a:gd name="connsiteX81" fmla="*/ 3623898 w 12192000"/>
              <a:gd name="connsiteY81" fmla="*/ 1123556 h 6858000"/>
              <a:gd name="connsiteX82" fmla="*/ 3552438 w 12192000"/>
              <a:gd name="connsiteY82" fmla="*/ 1090606 h 6858000"/>
              <a:gd name="connsiteX83" fmla="*/ 3482417 w 12192000"/>
              <a:gd name="connsiteY83" fmla="*/ 1059092 h 6858000"/>
              <a:gd name="connsiteX84" fmla="*/ 3463468 w 12192000"/>
              <a:gd name="connsiteY84" fmla="*/ 1057629 h 6858000"/>
              <a:gd name="connsiteX85" fmla="*/ 3459472 w 12192000"/>
              <a:gd name="connsiteY85" fmla="*/ 1074217 h 6858000"/>
              <a:gd name="connsiteX86" fmla="*/ 3494211 w 12192000"/>
              <a:gd name="connsiteY86" fmla="*/ 1112153 h 6858000"/>
              <a:gd name="connsiteX87" fmla="*/ 3663137 w 12192000"/>
              <a:gd name="connsiteY87" fmla="*/ 1205775 h 6858000"/>
              <a:gd name="connsiteX88" fmla="*/ 3748466 w 12192000"/>
              <a:gd name="connsiteY88" fmla="*/ 1260936 h 6858000"/>
              <a:gd name="connsiteX89" fmla="*/ 3753142 w 12192000"/>
              <a:gd name="connsiteY89" fmla="*/ 1276208 h 6858000"/>
              <a:gd name="connsiteX90" fmla="*/ 3791960 w 12192000"/>
              <a:gd name="connsiteY90" fmla="*/ 1298886 h 6858000"/>
              <a:gd name="connsiteX91" fmla="*/ 3816039 w 12192000"/>
              <a:gd name="connsiteY91" fmla="*/ 1301606 h 6858000"/>
              <a:gd name="connsiteX92" fmla="*/ 4094439 w 12192000"/>
              <a:gd name="connsiteY92" fmla="*/ 1448806 h 6858000"/>
              <a:gd name="connsiteX93" fmla="*/ 4222870 w 12192000"/>
              <a:gd name="connsiteY93" fmla="*/ 1493379 h 6858000"/>
              <a:gd name="connsiteX94" fmla="*/ 4223141 w 12192000"/>
              <a:gd name="connsiteY94" fmla="*/ 1497641 h 6858000"/>
              <a:gd name="connsiteX95" fmla="*/ 4222428 w 12192000"/>
              <a:gd name="connsiteY95" fmla="*/ 1502292 h 6858000"/>
              <a:gd name="connsiteX96" fmla="*/ 4039973 w 12192000"/>
              <a:gd name="connsiteY96" fmla="*/ 1434198 h 6858000"/>
              <a:gd name="connsiteX97" fmla="*/ 3564773 w 12192000"/>
              <a:gd name="connsiteY97" fmla="*/ 1226279 h 6858000"/>
              <a:gd name="connsiteX98" fmla="*/ 3420650 w 12192000"/>
              <a:gd name="connsiteY98" fmla="*/ 1141464 h 6858000"/>
              <a:gd name="connsiteX99" fmla="*/ 3320669 w 12192000"/>
              <a:gd name="connsiteY99" fmla="*/ 1088883 h 6858000"/>
              <a:gd name="connsiteX100" fmla="*/ 3270102 w 12192000"/>
              <a:gd name="connsiteY100" fmla="*/ 1082659 h 6858000"/>
              <a:gd name="connsiteX101" fmla="*/ 3251648 w 12192000"/>
              <a:gd name="connsiteY101" fmla="*/ 1094290 h 6858000"/>
              <a:gd name="connsiteX102" fmla="*/ 3263506 w 12192000"/>
              <a:gd name="connsiteY102" fmla="*/ 1106005 h 6858000"/>
              <a:gd name="connsiteX103" fmla="*/ 3268636 w 12192000"/>
              <a:gd name="connsiteY103" fmla="*/ 1107265 h 6858000"/>
              <a:gd name="connsiteX104" fmla="*/ 3325089 w 12192000"/>
              <a:gd name="connsiteY104" fmla="*/ 1137201 h 6858000"/>
              <a:gd name="connsiteX105" fmla="*/ 3326003 w 12192000"/>
              <a:gd name="connsiteY105" fmla="*/ 1151585 h 6858000"/>
              <a:gd name="connsiteX106" fmla="*/ 3336410 w 12192000"/>
              <a:gd name="connsiteY106" fmla="*/ 1166967 h 6858000"/>
              <a:gd name="connsiteX107" fmla="*/ 3375112 w 12192000"/>
              <a:gd name="connsiteY107" fmla="*/ 1171943 h 6858000"/>
              <a:gd name="connsiteX108" fmla="*/ 3326222 w 12192000"/>
              <a:gd name="connsiteY108" fmla="*/ 1170885 h 6858000"/>
              <a:gd name="connsiteX109" fmla="*/ 3254679 w 12192000"/>
              <a:gd name="connsiteY109" fmla="*/ 1120765 h 6858000"/>
              <a:gd name="connsiteX110" fmla="*/ 3242188 w 12192000"/>
              <a:gd name="connsiteY110" fmla="*/ 1109662 h 6858000"/>
              <a:gd name="connsiteX111" fmla="*/ 3211499 w 12192000"/>
              <a:gd name="connsiteY111" fmla="*/ 1114184 h 6858000"/>
              <a:gd name="connsiteX112" fmla="*/ 3185849 w 12192000"/>
              <a:gd name="connsiteY112" fmla="*/ 1113265 h 6858000"/>
              <a:gd name="connsiteX113" fmla="*/ 3135843 w 12192000"/>
              <a:gd name="connsiteY113" fmla="*/ 1078789 h 6858000"/>
              <a:gd name="connsiteX114" fmla="*/ 3119118 w 12192000"/>
              <a:gd name="connsiteY114" fmla="*/ 1080546 h 6858000"/>
              <a:gd name="connsiteX115" fmla="*/ 3120198 w 12192000"/>
              <a:gd name="connsiteY115" fmla="*/ 1092226 h 6858000"/>
              <a:gd name="connsiteX116" fmla="*/ 3131691 w 12192000"/>
              <a:gd name="connsiteY116" fmla="*/ 1108819 h 6858000"/>
              <a:gd name="connsiteX117" fmla="*/ 3129914 w 12192000"/>
              <a:gd name="connsiteY117" fmla="*/ 1139097 h 6858000"/>
              <a:gd name="connsiteX118" fmla="*/ 3133955 w 12192000"/>
              <a:gd name="connsiteY118" fmla="*/ 1154983 h 6858000"/>
              <a:gd name="connsiteX119" fmla="*/ 3178170 w 12192000"/>
              <a:gd name="connsiteY119" fmla="*/ 1214855 h 6858000"/>
              <a:gd name="connsiteX120" fmla="*/ 3185378 w 12192000"/>
              <a:gd name="connsiteY120" fmla="*/ 1222303 h 6858000"/>
              <a:gd name="connsiteX121" fmla="*/ 3206608 w 12192000"/>
              <a:gd name="connsiteY121" fmla="*/ 1233153 h 6858000"/>
              <a:gd name="connsiteX122" fmla="*/ 3379140 w 12192000"/>
              <a:gd name="connsiteY122" fmla="*/ 1399351 h 6858000"/>
              <a:gd name="connsiteX123" fmla="*/ 3603118 w 12192000"/>
              <a:gd name="connsiteY123" fmla="*/ 1527375 h 6858000"/>
              <a:gd name="connsiteX124" fmla="*/ 3524809 w 12192000"/>
              <a:gd name="connsiteY124" fmla="*/ 1513774 h 6858000"/>
              <a:gd name="connsiteX125" fmla="*/ 3327498 w 12192000"/>
              <a:gd name="connsiteY125" fmla="*/ 1423859 h 6858000"/>
              <a:gd name="connsiteX126" fmla="*/ 3192949 w 12192000"/>
              <a:gd name="connsiteY126" fmla="*/ 1357211 h 6858000"/>
              <a:gd name="connsiteX127" fmla="*/ 3180259 w 12192000"/>
              <a:gd name="connsiteY127" fmla="*/ 1348280 h 6858000"/>
              <a:gd name="connsiteX128" fmla="*/ 3166204 w 12192000"/>
              <a:gd name="connsiteY128" fmla="*/ 1344345 h 6858000"/>
              <a:gd name="connsiteX129" fmla="*/ 3159212 w 12192000"/>
              <a:gd name="connsiteY129" fmla="*/ 1356197 h 6858000"/>
              <a:gd name="connsiteX130" fmla="*/ 3181004 w 12192000"/>
              <a:gd name="connsiteY130" fmla="*/ 1397043 h 6858000"/>
              <a:gd name="connsiteX131" fmla="*/ 3273385 w 12192000"/>
              <a:gd name="connsiteY131" fmla="*/ 1451888 h 6858000"/>
              <a:gd name="connsiteX132" fmla="*/ 3401776 w 12192000"/>
              <a:gd name="connsiteY132" fmla="*/ 1527602 h 6858000"/>
              <a:gd name="connsiteX133" fmla="*/ 3318130 w 12192000"/>
              <a:gd name="connsiteY133" fmla="*/ 1488342 h 6858000"/>
              <a:gd name="connsiteX134" fmla="*/ 3253694 w 12192000"/>
              <a:gd name="connsiteY134" fmla="*/ 1459909 h 6858000"/>
              <a:gd name="connsiteX135" fmla="*/ 3236182 w 12192000"/>
              <a:gd name="connsiteY135" fmla="*/ 1459882 h 6858000"/>
              <a:gd name="connsiteX136" fmla="*/ 3233020 w 12192000"/>
              <a:gd name="connsiteY136" fmla="*/ 1473687 h 6858000"/>
              <a:gd name="connsiteX137" fmla="*/ 3272474 w 12192000"/>
              <a:gd name="connsiteY137" fmla="*/ 1516958 h 6858000"/>
              <a:gd name="connsiteX138" fmla="*/ 3341300 w 12192000"/>
              <a:gd name="connsiteY138" fmla="*/ 1556133 h 6858000"/>
              <a:gd name="connsiteX139" fmla="*/ 3267359 w 12192000"/>
              <a:gd name="connsiteY139" fmla="*/ 1553009 h 6858000"/>
              <a:gd name="connsiteX140" fmla="*/ 3329832 w 12192000"/>
              <a:gd name="connsiteY140" fmla="*/ 1587586 h 6858000"/>
              <a:gd name="connsiteX141" fmla="*/ 3421490 w 12192000"/>
              <a:gd name="connsiteY141" fmla="*/ 1599301 h 6858000"/>
              <a:gd name="connsiteX142" fmla="*/ 3459923 w 12192000"/>
              <a:gd name="connsiteY142" fmla="*/ 1621220 h 6858000"/>
              <a:gd name="connsiteX143" fmla="*/ 3497490 w 12192000"/>
              <a:gd name="connsiteY143" fmla="*/ 1645392 h 6858000"/>
              <a:gd name="connsiteX144" fmla="*/ 3507803 w 12192000"/>
              <a:gd name="connsiteY144" fmla="*/ 1669911 h 6858000"/>
              <a:gd name="connsiteX145" fmla="*/ 3543290 w 12192000"/>
              <a:gd name="connsiteY145" fmla="*/ 1703729 h 6858000"/>
              <a:gd name="connsiteX146" fmla="*/ 3546999 w 12192000"/>
              <a:gd name="connsiteY146" fmla="*/ 1703818 h 6858000"/>
              <a:gd name="connsiteX147" fmla="*/ 3572295 w 12192000"/>
              <a:gd name="connsiteY147" fmla="*/ 1720349 h 6858000"/>
              <a:gd name="connsiteX148" fmla="*/ 3596922 w 12192000"/>
              <a:gd name="connsiteY148" fmla="*/ 1736961 h 6858000"/>
              <a:gd name="connsiteX149" fmla="*/ 3602119 w 12192000"/>
              <a:gd name="connsiteY149" fmla="*/ 1739285 h 6858000"/>
              <a:gd name="connsiteX150" fmla="*/ 3734798 w 12192000"/>
              <a:gd name="connsiteY150" fmla="*/ 1845349 h 6858000"/>
              <a:gd name="connsiteX151" fmla="*/ 3743174 w 12192000"/>
              <a:gd name="connsiteY151" fmla="*/ 1849972 h 6858000"/>
              <a:gd name="connsiteX152" fmla="*/ 3478101 w 12192000"/>
              <a:gd name="connsiteY152" fmla="*/ 1864630 h 6858000"/>
              <a:gd name="connsiteX153" fmla="*/ 3135293 w 12192000"/>
              <a:gd name="connsiteY153" fmla="*/ 1816496 h 6858000"/>
              <a:gd name="connsiteX154" fmla="*/ 3158510 w 12192000"/>
              <a:gd name="connsiteY154" fmla="*/ 1863880 h 6858000"/>
              <a:gd name="connsiteX155" fmla="*/ 3148907 w 12192000"/>
              <a:gd name="connsiteY155" fmla="*/ 1908797 h 6858000"/>
              <a:gd name="connsiteX156" fmla="*/ 3150229 w 12192000"/>
              <a:gd name="connsiteY156" fmla="*/ 2003660 h 6858000"/>
              <a:gd name="connsiteX157" fmla="*/ 3154219 w 12192000"/>
              <a:gd name="connsiteY157" fmla="*/ 2018746 h 6858000"/>
              <a:gd name="connsiteX158" fmla="*/ 3079313 w 12192000"/>
              <a:gd name="connsiteY158" fmla="*/ 2037482 h 6858000"/>
              <a:gd name="connsiteX159" fmla="*/ 3545961 w 12192000"/>
              <a:gd name="connsiteY159" fmla="*/ 2248584 h 6858000"/>
              <a:gd name="connsiteX160" fmla="*/ 3242382 w 12192000"/>
              <a:gd name="connsiteY160" fmla="*/ 2234890 h 6858000"/>
              <a:gd name="connsiteX161" fmla="*/ 3206852 w 12192000"/>
              <a:gd name="connsiteY161" fmla="*/ 2322137 h 6858000"/>
              <a:gd name="connsiteX162" fmla="*/ 3352854 w 12192000"/>
              <a:gd name="connsiteY162" fmla="*/ 2378270 h 6858000"/>
              <a:gd name="connsiteX163" fmla="*/ 3414532 w 12192000"/>
              <a:gd name="connsiteY163" fmla="*/ 2516826 h 6858000"/>
              <a:gd name="connsiteX164" fmla="*/ 3397577 w 12192000"/>
              <a:gd name="connsiteY164" fmla="*/ 2652556 h 6858000"/>
              <a:gd name="connsiteX165" fmla="*/ 3339773 w 12192000"/>
              <a:gd name="connsiteY165" fmla="*/ 2701969 h 6858000"/>
              <a:gd name="connsiteX166" fmla="*/ 3257041 w 12192000"/>
              <a:gd name="connsiteY166" fmla="*/ 2788223 h 6858000"/>
              <a:gd name="connsiteX167" fmla="*/ 3205892 w 12192000"/>
              <a:gd name="connsiteY167" fmla="*/ 2841661 h 6858000"/>
              <a:gd name="connsiteX168" fmla="*/ 3016267 w 12192000"/>
              <a:gd name="connsiteY168" fmla="*/ 2846107 h 6858000"/>
              <a:gd name="connsiteX169" fmla="*/ 3275450 w 12192000"/>
              <a:gd name="connsiteY169" fmla="*/ 2934701 h 6858000"/>
              <a:gd name="connsiteX170" fmla="*/ 3071009 w 12192000"/>
              <a:gd name="connsiteY170" fmla="*/ 2944432 h 6858000"/>
              <a:gd name="connsiteX171" fmla="*/ 3005039 w 12192000"/>
              <a:gd name="connsiteY171" fmla="*/ 2960743 h 6858000"/>
              <a:gd name="connsiteX172" fmla="*/ 3045255 w 12192000"/>
              <a:gd name="connsiteY172" fmla="*/ 2994795 h 6858000"/>
              <a:gd name="connsiteX173" fmla="*/ 3198769 w 12192000"/>
              <a:gd name="connsiteY173" fmla="*/ 3041966 h 6858000"/>
              <a:gd name="connsiteX174" fmla="*/ 3518098 w 12192000"/>
              <a:gd name="connsiteY174" fmla="*/ 3181525 h 6858000"/>
              <a:gd name="connsiteX175" fmla="*/ 3214876 w 12192000"/>
              <a:gd name="connsiteY175" fmla="*/ 3136382 h 6858000"/>
              <a:gd name="connsiteX176" fmla="*/ 3540876 w 12192000"/>
              <a:gd name="connsiteY176" fmla="*/ 3280232 h 6858000"/>
              <a:gd name="connsiteX177" fmla="*/ 3614558 w 12192000"/>
              <a:gd name="connsiteY177" fmla="*/ 3332242 h 6858000"/>
              <a:gd name="connsiteX178" fmla="*/ 3765439 w 12192000"/>
              <a:gd name="connsiteY178" fmla="*/ 3465091 h 6858000"/>
              <a:gd name="connsiteX179" fmla="*/ 3759506 w 12192000"/>
              <a:gd name="connsiteY179" fmla="*/ 3482990 h 6858000"/>
              <a:gd name="connsiteX180" fmla="*/ 3594905 w 12192000"/>
              <a:gd name="connsiteY180" fmla="*/ 3478499 h 6858000"/>
              <a:gd name="connsiteX181" fmla="*/ 3814430 w 12192000"/>
              <a:gd name="connsiteY181" fmla="*/ 3578876 h 6858000"/>
              <a:gd name="connsiteX182" fmla="*/ 4039126 w 12192000"/>
              <a:gd name="connsiteY182" fmla="*/ 3649369 h 6858000"/>
              <a:gd name="connsiteX183" fmla="*/ 3883152 w 12192000"/>
              <a:gd name="connsiteY183" fmla="*/ 3653497 h 6858000"/>
              <a:gd name="connsiteX184" fmla="*/ 3666446 w 12192000"/>
              <a:gd name="connsiteY184" fmla="*/ 3623911 h 6858000"/>
              <a:gd name="connsiteX185" fmla="*/ 3593589 w 12192000"/>
              <a:gd name="connsiteY185" fmla="*/ 3653674 h 6858000"/>
              <a:gd name="connsiteX186" fmla="*/ 3801238 w 12192000"/>
              <a:gd name="connsiteY186" fmla="*/ 3720862 h 6858000"/>
              <a:gd name="connsiteX187" fmla="*/ 3919545 w 12192000"/>
              <a:gd name="connsiteY187" fmla="*/ 3749213 h 6858000"/>
              <a:gd name="connsiteX188" fmla="*/ 3968059 w 12192000"/>
              <a:gd name="connsiteY188" fmla="*/ 3776085 h 6858000"/>
              <a:gd name="connsiteX189" fmla="*/ 4107750 w 12192000"/>
              <a:gd name="connsiteY189" fmla="*/ 3875932 h 6858000"/>
              <a:gd name="connsiteX190" fmla="*/ 4504087 w 12192000"/>
              <a:gd name="connsiteY190" fmla="*/ 3955698 h 6858000"/>
              <a:gd name="connsiteX191" fmla="*/ 5880284 w 12192000"/>
              <a:gd name="connsiteY191" fmla="*/ 3998656 h 6858000"/>
              <a:gd name="connsiteX192" fmla="*/ 8461494 w 12192000"/>
              <a:gd name="connsiteY192" fmla="*/ 3007971 h 6858000"/>
              <a:gd name="connsiteX193" fmla="*/ 8587378 w 12192000"/>
              <a:gd name="connsiteY193" fmla="*/ 2896089 h 6858000"/>
              <a:gd name="connsiteX194" fmla="*/ 8693826 w 12192000"/>
              <a:gd name="connsiteY194" fmla="*/ 2796225 h 6858000"/>
              <a:gd name="connsiteX195" fmla="*/ 8633488 w 12192000"/>
              <a:gd name="connsiteY195" fmla="*/ 2774007 h 6858000"/>
              <a:gd name="connsiteX196" fmla="*/ 8707444 w 12192000"/>
              <a:gd name="connsiteY196" fmla="*/ 2682105 h 6858000"/>
              <a:gd name="connsiteX197" fmla="*/ 8942552 w 12192000"/>
              <a:gd name="connsiteY197" fmla="*/ 2397549 h 6858000"/>
              <a:gd name="connsiteX198" fmla="*/ 9049260 w 12192000"/>
              <a:gd name="connsiteY198" fmla="*/ 2328253 h 6858000"/>
              <a:gd name="connsiteX199" fmla="*/ 9174304 w 12192000"/>
              <a:gd name="connsiteY199" fmla="*/ 2171379 h 6858000"/>
              <a:gd name="connsiteX200" fmla="*/ 9182228 w 12192000"/>
              <a:gd name="connsiteY200" fmla="*/ 2067678 h 6858000"/>
              <a:gd name="connsiteX201" fmla="*/ 9182278 w 12192000"/>
              <a:gd name="connsiteY201" fmla="*/ 2047313 h 6858000"/>
              <a:gd name="connsiteX202" fmla="*/ 9184334 w 12192000"/>
              <a:gd name="connsiteY202" fmla="*/ 2047686 h 6858000"/>
              <a:gd name="connsiteX203" fmla="*/ 9185124 w 12192000"/>
              <a:gd name="connsiteY203" fmla="*/ 1997142 h 6858000"/>
              <a:gd name="connsiteX204" fmla="*/ 9181592 w 12192000"/>
              <a:gd name="connsiteY204" fmla="*/ 1987782 h 6858000"/>
              <a:gd name="connsiteX205" fmla="*/ 9181190 w 12192000"/>
              <a:gd name="connsiteY205" fmla="*/ 1974586 h 6858000"/>
              <a:gd name="connsiteX206" fmla="*/ 9180252 w 12192000"/>
              <a:gd name="connsiteY206" fmla="*/ 1963164 h 6858000"/>
              <a:gd name="connsiteX207" fmla="*/ 9178804 w 12192000"/>
              <a:gd name="connsiteY207" fmla="*/ 1965349 h 6858000"/>
              <a:gd name="connsiteX208" fmla="*/ 9177606 w 12192000"/>
              <a:gd name="connsiteY208" fmla="*/ 1977215 h 6858000"/>
              <a:gd name="connsiteX209" fmla="*/ 9169614 w 12192000"/>
              <a:gd name="connsiteY209" fmla="*/ 1956030 h 6858000"/>
              <a:gd name="connsiteX210" fmla="*/ 9046406 w 12192000"/>
              <a:gd name="connsiteY210" fmla="*/ 1838718 h 6858000"/>
              <a:gd name="connsiteX211" fmla="*/ 8960873 w 12192000"/>
              <a:gd name="connsiteY211" fmla="*/ 1764524 h 6858000"/>
              <a:gd name="connsiteX212" fmla="*/ 8946755 w 12192000"/>
              <a:gd name="connsiteY212" fmla="*/ 1690806 h 6858000"/>
              <a:gd name="connsiteX213" fmla="*/ 8786897 w 12192000"/>
              <a:gd name="connsiteY213" fmla="*/ 1665607 h 6858000"/>
              <a:gd name="connsiteX214" fmla="*/ 8924505 w 12192000"/>
              <a:gd name="connsiteY214" fmla="*/ 1489227 h 6858000"/>
              <a:gd name="connsiteX215" fmla="*/ 8937122 w 12192000"/>
              <a:gd name="connsiteY215" fmla="*/ 1454681 h 6858000"/>
              <a:gd name="connsiteX216" fmla="*/ 8841119 w 12192000"/>
              <a:gd name="connsiteY216" fmla="*/ 1348202 h 6858000"/>
              <a:gd name="connsiteX217" fmla="*/ 8825548 w 12192000"/>
              <a:gd name="connsiteY217" fmla="*/ 1331028 h 6858000"/>
              <a:gd name="connsiteX218" fmla="*/ 8790413 w 12192000"/>
              <a:gd name="connsiteY218" fmla="*/ 1297436 h 6858000"/>
              <a:gd name="connsiteX219" fmla="*/ 8695944 w 12192000"/>
              <a:gd name="connsiteY219" fmla="*/ 1299752 h 6858000"/>
              <a:gd name="connsiteX220" fmla="*/ 8743050 w 12192000"/>
              <a:gd name="connsiteY220" fmla="*/ 1267471 h 6858000"/>
              <a:gd name="connsiteX221" fmla="*/ 8831902 w 12192000"/>
              <a:gd name="connsiteY221" fmla="*/ 1166250 h 6858000"/>
              <a:gd name="connsiteX222" fmla="*/ 8763628 w 12192000"/>
              <a:gd name="connsiteY222" fmla="*/ 1088084 h 6858000"/>
              <a:gd name="connsiteX223" fmla="*/ 8744052 w 12192000"/>
              <a:gd name="connsiteY223" fmla="*/ 1076766 h 6858000"/>
              <a:gd name="connsiteX224" fmla="*/ 8767977 w 12192000"/>
              <a:gd name="connsiteY224" fmla="*/ 1055883 h 6858000"/>
              <a:gd name="connsiteX225" fmla="*/ 8815418 w 12192000"/>
              <a:gd name="connsiteY225" fmla="*/ 986519 h 6858000"/>
              <a:gd name="connsiteX226" fmla="*/ 8839356 w 12192000"/>
              <a:gd name="connsiteY226" fmla="*/ 939330 h 6858000"/>
              <a:gd name="connsiteX227" fmla="*/ 8869964 w 12192000"/>
              <a:gd name="connsiteY227" fmla="*/ 917639 h 6858000"/>
              <a:gd name="connsiteX228" fmla="*/ 8876013 w 12192000"/>
              <a:gd name="connsiteY228" fmla="*/ 901606 h 6858000"/>
              <a:gd name="connsiteX229" fmla="*/ 8855230 w 12192000"/>
              <a:gd name="connsiteY229" fmla="*/ 828963 h 6858000"/>
              <a:gd name="connsiteX230" fmla="*/ 8844988 w 12192000"/>
              <a:gd name="connsiteY230" fmla="*/ 810876 h 6858000"/>
              <a:gd name="connsiteX231" fmla="*/ 8768255 w 12192000"/>
              <a:gd name="connsiteY231" fmla="*/ 747963 h 6858000"/>
              <a:gd name="connsiteX232" fmla="*/ 8692953 w 12192000"/>
              <a:gd name="connsiteY232" fmla="*/ 638707 h 6858000"/>
              <a:gd name="connsiteX233" fmla="*/ 8674423 w 12192000"/>
              <a:gd name="connsiteY233" fmla="*/ 564449 h 6858000"/>
              <a:gd name="connsiteX234" fmla="*/ 8667642 w 12192000"/>
              <a:gd name="connsiteY234" fmla="*/ 547822 h 6858000"/>
              <a:gd name="connsiteX235" fmla="*/ 8661198 w 12192000"/>
              <a:gd name="connsiteY235" fmla="*/ 478275 h 6858000"/>
              <a:gd name="connsiteX236" fmla="*/ 8645813 w 12192000"/>
              <a:gd name="connsiteY236" fmla="*/ 464032 h 6858000"/>
              <a:gd name="connsiteX237" fmla="*/ 8512338 w 12192000"/>
              <a:gd name="connsiteY237" fmla="*/ 477784 h 6858000"/>
              <a:gd name="connsiteX238" fmla="*/ 8481050 w 12192000"/>
              <a:gd name="connsiteY238" fmla="*/ 430572 h 6858000"/>
              <a:gd name="connsiteX239" fmla="*/ 8498220 w 12192000"/>
              <a:gd name="connsiteY239" fmla="*/ 404064 h 6858000"/>
              <a:gd name="connsiteX240" fmla="*/ 8489536 w 12192000"/>
              <a:gd name="connsiteY240" fmla="*/ 389280 h 6858000"/>
              <a:gd name="connsiteX241" fmla="*/ 0 w 12192000"/>
              <a:gd name="connsiteY241" fmla="*/ 0 h 6858000"/>
              <a:gd name="connsiteX242" fmla="*/ 12192000 w 12192000"/>
              <a:gd name="connsiteY242" fmla="*/ 0 h 6858000"/>
              <a:gd name="connsiteX243" fmla="*/ 12192000 w 12192000"/>
              <a:gd name="connsiteY243" fmla="*/ 6858000 h 6858000"/>
              <a:gd name="connsiteX244" fmla="*/ 0 w 12192000"/>
              <a:gd name="connsiteY2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12192000" h="6858000">
                <a:moveTo>
                  <a:pt x="9149158" y="2038490"/>
                </a:moveTo>
                <a:cubicBezTo>
                  <a:pt x="9152630" y="2038396"/>
                  <a:pt x="9157442" y="2039945"/>
                  <a:pt x="9164184" y="2044026"/>
                </a:cubicBezTo>
                <a:lnTo>
                  <a:pt x="9172532" y="2045543"/>
                </a:lnTo>
                <a:lnTo>
                  <a:pt x="9171580" y="2056997"/>
                </a:lnTo>
                <a:cubicBezTo>
                  <a:pt x="9169082" y="2082897"/>
                  <a:pt x="9165822" y="2102884"/>
                  <a:pt x="9161257" y="2098605"/>
                </a:cubicBezTo>
                <a:cubicBezTo>
                  <a:pt x="9149066" y="2086928"/>
                  <a:pt x="9130962" y="2077578"/>
                  <a:pt x="9138232" y="2059518"/>
                </a:cubicBezTo>
                <a:cubicBezTo>
                  <a:pt x="9140394" y="2053821"/>
                  <a:pt x="9138743" y="2038771"/>
                  <a:pt x="9149158" y="2038490"/>
                </a:cubicBezTo>
                <a:close/>
                <a:moveTo>
                  <a:pt x="9177606" y="1977215"/>
                </a:moveTo>
                <a:lnTo>
                  <a:pt x="9181592" y="1987782"/>
                </a:lnTo>
                <a:lnTo>
                  <a:pt x="9181923" y="1998627"/>
                </a:lnTo>
                <a:cubicBezTo>
                  <a:pt x="9182120" y="2008276"/>
                  <a:pt x="9182258" y="2019324"/>
                  <a:pt x="9182316" y="2031066"/>
                </a:cubicBezTo>
                <a:lnTo>
                  <a:pt x="9182278" y="2047313"/>
                </a:lnTo>
                <a:lnTo>
                  <a:pt x="9172532" y="2045543"/>
                </a:lnTo>
                <a:lnTo>
                  <a:pt x="9173842" y="2029805"/>
                </a:lnTo>
                <a:cubicBezTo>
                  <a:pt x="9175210" y="2011268"/>
                  <a:pt x="9176320" y="1992822"/>
                  <a:pt x="9177334" y="1979903"/>
                </a:cubicBezTo>
                <a:close/>
                <a:moveTo>
                  <a:pt x="3696300" y="1578900"/>
                </a:moveTo>
                <a:cubicBezTo>
                  <a:pt x="3710474" y="1584699"/>
                  <a:pt x="3724648" y="1590499"/>
                  <a:pt x="3738823" y="1596298"/>
                </a:cubicBezTo>
                <a:cubicBezTo>
                  <a:pt x="3731018" y="1595365"/>
                  <a:pt x="3722545" y="1594511"/>
                  <a:pt x="3714409" y="1593618"/>
                </a:cubicBezTo>
                <a:cubicBezTo>
                  <a:pt x="3707437" y="1589899"/>
                  <a:pt x="3700149" y="1586487"/>
                  <a:pt x="3693161" y="1582501"/>
                </a:cubicBezTo>
                <a:cubicBezTo>
                  <a:pt x="3694096" y="1581313"/>
                  <a:pt x="3695364" y="1580088"/>
                  <a:pt x="3696300" y="1578900"/>
                </a:cubicBezTo>
                <a:close/>
                <a:moveTo>
                  <a:pt x="3918454" y="1175387"/>
                </a:moveTo>
                <a:cubicBezTo>
                  <a:pt x="4003499" y="1210184"/>
                  <a:pt x="4088562" y="1245245"/>
                  <a:pt x="4173607" y="1280040"/>
                </a:cubicBezTo>
                <a:cubicBezTo>
                  <a:pt x="4172338" y="1281268"/>
                  <a:pt x="4171404" y="1282454"/>
                  <a:pt x="4170135" y="1283683"/>
                </a:cubicBezTo>
                <a:cubicBezTo>
                  <a:pt x="4077511" y="1256783"/>
                  <a:pt x="3989628" y="1225016"/>
                  <a:pt x="3918454" y="1175387"/>
                </a:cubicBezTo>
                <a:close/>
                <a:moveTo>
                  <a:pt x="8109090" y="602108"/>
                </a:moveTo>
                <a:lnTo>
                  <a:pt x="8113034" y="602645"/>
                </a:lnTo>
                <a:cubicBezTo>
                  <a:pt x="8117145" y="603257"/>
                  <a:pt x="8117456" y="603522"/>
                  <a:pt x="8111220" y="603405"/>
                </a:cubicBezTo>
                <a:close/>
                <a:moveTo>
                  <a:pt x="8489536" y="389280"/>
                </a:moveTo>
                <a:cubicBezTo>
                  <a:pt x="8479909" y="386150"/>
                  <a:pt x="8475270" y="392618"/>
                  <a:pt x="8470194" y="397527"/>
                </a:cubicBezTo>
                <a:cubicBezTo>
                  <a:pt x="8442581" y="423957"/>
                  <a:pt x="8407160" y="444085"/>
                  <a:pt x="8373511" y="465608"/>
                </a:cubicBezTo>
                <a:cubicBezTo>
                  <a:pt x="8325315" y="496678"/>
                  <a:pt x="8274262" y="525140"/>
                  <a:pt x="8231753" y="560890"/>
                </a:cubicBezTo>
                <a:cubicBezTo>
                  <a:pt x="8220884" y="569991"/>
                  <a:pt x="8202133" y="566357"/>
                  <a:pt x="8199967" y="553465"/>
                </a:cubicBezTo>
                <a:cubicBezTo>
                  <a:pt x="8197799" y="540575"/>
                  <a:pt x="8188778" y="541668"/>
                  <a:pt x="8175616" y="546483"/>
                </a:cubicBezTo>
                <a:cubicBezTo>
                  <a:pt x="8159813" y="552155"/>
                  <a:pt x="8144012" y="557828"/>
                  <a:pt x="8128578" y="563992"/>
                </a:cubicBezTo>
                <a:cubicBezTo>
                  <a:pt x="8112493" y="570503"/>
                  <a:pt x="8105752" y="580983"/>
                  <a:pt x="8104845" y="593172"/>
                </a:cubicBezTo>
                <a:cubicBezTo>
                  <a:pt x="8104654" y="595478"/>
                  <a:pt x="8104732" y="598018"/>
                  <a:pt x="8105615" y="599991"/>
                </a:cubicBezTo>
                <a:lnTo>
                  <a:pt x="8109090" y="602108"/>
                </a:lnTo>
                <a:lnTo>
                  <a:pt x="8092049" y="599788"/>
                </a:lnTo>
                <a:cubicBezTo>
                  <a:pt x="8074125" y="597229"/>
                  <a:pt x="8051995" y="593399"/>
                  <a:pt x="8047646" y="588557"/>
                </a:cubicBezTo>
                <a:cubicBezTo>
                  <a:pt x="8047278" y="588065"/>
                  <a:pt x="7852240" y="650342"/>
                  <a:pt x="7793637" y="681868"/>
                </a:cubicBezTo>
                <a:cubicBezTo>
                  <a:pt x="7757179" y="701583"/>
                  <a:pt x="7034011" y="1031296"/>
                  <a:pt x="6007741" y="1095470"/>
                </a:cubicBezTo>
                <a:cubicBezTo>
                  <a:pt x="5971519" y="1097710"/>
                  <a:pt x="5937353" y="1100506"/>
                  <a:pt x="5902533" y="1103650"/>
                </a:cubicBezTo>
                <a:cubicBezTo>
                  <a:pt x="5594429" y="1129961"/>
                  <a:pt x="5292360" y="1161179"/>
                  <a:pt x="5164222" y="1163546"/>
                </a:cubicBezTo>
                <a:cubicBezTo>
                  <a:pt x="5063988" y="1165217"/>
                  <a:pt x="4549164" y="1138992"/>
                  <a:pt x="4395075" y="1082763"/>
                </a:cubicBezTo>
                <a:cubicBezTo>
                  <a:pt x="4237527" y="1025076"/>
                  <a:pt x="4088158" y="958345"/>
                  <a:pt x="3939440" y="891265"/>
                </a:cubicBezTo>
                <a:cubicBezTo>
                  <a:pt x="3874968" y="862299"/>
                  <a:pt x="3806689" y="837016"/>
                  <a:pt x="3747894" y="801994"/>
                </a:cubicBezTo>
                <a:cubicBezTo>
                  <a:pt x="3689082" y="766706"/>
                  <a:pt x="3632839" y="729495"/>
                  <a:pt x="3569553" y="697970"/>
                </a:cubicBezTo>
                <a:cubicBezTo>
                  <a:pt x="3551464" y="688887"/>
                  <a:pt x="3533327" y="679005"/>
                  <a:pt x="3507813" y="680216"/>
                </a:cubicBezTo>
                <a:cubicBezTo>
                  <a:pt x="3502099" y="680371"/>
                  <a:pt x="3496101" y="681365"/>
                  <a:pt x="3490455" y="682587"/>
                </a:cubicBezTo>
                <a:cubicBezTo>
                  <a:pt x="3484140" y="683888"/>
                  <a:pt x="3479298" y="687159"/>
                  <a:pt x="3477246" y="691971"/>
                </a:cubicBezTo>
                <a:cubicBezTo>
                  <a:pt x="3475230" y="697315"/>
                  <a:pt x="3479426" y="699760"/>
                  <a:pt x="3484273" y="701857"/>
                </a:cubicBezTo>
                <a:cubicBezTo>
                  <a:pt x="3487733" y="703316"/>
                  <a:pt x="3491260" y="705843"/>
                  <a:pt x="3495638" y="705849"/>
                </a:cubicBezTo>
                <a:cubicBezTo>
                  <a:pt x="3523576" y="705686"/>
                  <a:pt x="3534967" y="720681"/>
                  <a:pt x="3548914" y="733487"/>
                </a:cubicBezTo>
                <a:cubicBezTo>
                  <a:pt x="3554984" y="738925"/>
                  <a:pt x="3561304" y="742991"/>
                  <a:pt x="3551504" y="753036"/>
                </a:cubicBezTo>
                <a:cubicBezTo>
                  <a:pt x="3542974" y="761854"/>
                  <a:pt x="3552584" y="764716"/>
                  <a:pt x="3562075" y="765715"/>
                </a:cubicBezTo>
                <a:cubicBezTo>
                  <a:pt x="3575293" y="767067"/>
                  <a:pt x="3590630" y="764672"/>
                  <a:pt x="3605942" y="772481"/>
                </a:cubicBezTo>
                <a:cubicBezTo>
                  <a:pt x="3550860" y="779958"/>
                  <a:pt x="3525860" y="757484"/>
                  <a:pt x="3499309" y="737079"/>
                </a:cubicBezTo>
                <a:cubicBezTo>
                  <a:pt x="3489410" y="729689"/>
                  <a:pt x="3482419" y="720334"/>
                  <a:pt x="3473788" y="711717"/>
                </a:cubicBezTo>
                <a:cubicBezTo>
                  <a:pt x="3463019" y="701211"/>
                  <a:pt x="3451290" y="702093"/>
                  <a:pt x="3437248" y="714263"/>
                </a:cubicBezTo>
                <a:cubicBezTo>
                  <a:pt x="3424810" y="725164"/>
                  <a:pt x="3418411" y="725135"/>
                  <a:pt x="3413254" y="712874"/>
                </a:cubicBezTo>
                <a:cubicBezTo>
                  <a:pt x="3405299" y="693706"/>
                  <a:pt x="3389031" y="681450"/>
                  <a:pt x="3362511" y="677414"/>
                </a:cubicBezTo>
                <a:cubicBezTo>
                  <a:pt x="3356728" y="676504"/>
                  <a:pt x="3349492" y="673891"/>
                  <a:pt x="3344467" y="679599"/>
                </a:cubicBezTo>
                <a:cubicBezTo>
                  <a:pt x="3340061" y="684428"/>
                  <a:pt x="3344392" y="689004"/>
                  <a:pt x="3347971" y="692328"/>
                </a:cubicBezTo>
                <a:cubicBezTo>
                  <a:pt x="3354407" y="698260"/>
                  <a:pt x="3360162" y="704004"/>
                  <a:pt x="3363008" y="711713"/>
                </a:cubicBezTo>
                <a:cubicBezTo>
                  <a:pt x="3365019" y="716838"/>
                  <a:pt x="3367062" y="722495"/>
                  <a:pt x="3362637" y="727058"/>
                </a:cubicBezTo>
                <a:cubicBezTo>
                  <a:pt x="3344342" y="746453"/>
                  <a:pt x="3358884" y="752745"/>
                  <a:pt x="3376167" y="759779"/>
                </a:cubicBezTo>
                <a:cubicBezTo>
                  <a:pt x="3400002" y="769239"/>
                  <a:pt x="3410177" y="786259"/>
                  <a:pt x="3406203" y="808483"/>
                </a:cubicBezTo>
                <a:cubicBezTo>
                  <a:pt x="3404757" y="817516"/>
                  <a:pt x="3406433" y="822682"/>
                  <a:pt x="3420116" y="820757"/>
                </a:cubicBezTo>
                <a:cubicBezTo>
                  <a:pt x="3425463" y="820110"/>
                  <a:pt x="3426984" y="822878"/>
                  <a:pt x="3429194" y="825831"/>
                </a:cubicBezTo>
                <a:cubicBezTo>
                  <a:pt x="3476758" y="896035"/>
                  <a:pt x="3542778" y="954609"/>
                  <a:pt x="3619149" y="1006561"/>
                </a:cubicBezTo>
                <a:cubicBezTo>
                  <a:pt x="3681093" y="1048718"/>
                  <a:pt x="3748746" y="1085351"/>
                  <a:pt x="3818654" y="1120369"/>
                </a:cubicBezTo>
                <a:cubicBezTo>
                  <a:pt x="3820742" y="1121458"/>
                  <a:pt x="3822850" y="1122813"/>
                  <a:pt x="3824021" y="1125355"/>
                </a:cubicBezTo>
                <a:cubicBezTo>
                  <a:pt x="3791940" y="1123873"/>
                  <a:pt x="3763844" y="1116270"/>
                  <a:pt x="3736668" y="1107215"/>
                </a:cubicBezTo>
                <a:cubicBezTo>
                  <a:pt x="3664431" y="1083216"/>
                  <a:pt x="3602610" y="1048291"/>
                  <a:pt x="3540174" y="1014247"/>
                </a:cubicBezTo>
                <a:cubicBezTo>
                  <a:pt x="3502142" y="993353"/>
                  <a:pt x="3463159" y="973379"/>
                  <a:pt x="3421640" y="955861"/>
                </a:cubicBezTo>
                <a:cubicBezTo>
                  <a:pt x="3414719" y="952940"/>
                  <a:pt x="3409737" y="948712"/>
                  <a:pt x="3404753" y="944484"/>
                </a:cubicBezTo>
                <a:cubicBezTo>
                  <a:pt x="3401911" y="942144"/>
                  <a:pt x="3398417" y="940152"/>
                  <a:pt x="3393138" y="941865"/>
                </a:cubicBezTo>
                <a:cubicBezTo>
                  <a:pt x="3386540" y="944006"/>
                  <a:pt x="3386126" y="948083"/>
                  <a:pt x="3385712" y="952159"/>
                </a:cubicBezTo>
                <a:cubicBezTo>
                  <a:pt x="3384520" y="965187"/>
                  <a:pt x="3389594" y="976116"/>
                  <a:pt x="3398641" y="986025"/>
                </a:cubicBezTo>
                <a:cubicBezTo>
                  <a:pt x="3422140" y="1011364"/>
                  <a:pt x="3455589" y="1029056"/>
                  <a:pt x="3489975" y="1045560"/>
                </a:cubicBezTo>
                <a:cubicBezTo>
                  <a:pt x="3534421" y="1066751"/>
                  <a:pt x="3577600" y="1089169"/>
                  <a:pt x="3617273" y="1114697"/>
                </a:cubicBezTo>
                <a:cubicBezTo>
                  <a:pt x="3620082" y="1116503"/>
                  <a:pt x="3625178" y="1117229"/>
                  <a:pt x="3623898" y="1123556"/>
                </a:cubicBezTo>
                <a:cubicBezTo>
                  <a:pt x="3599276" y="1112313"/>
                  <a:pt x="3576007" y="1101173"/>
                  <a:pt x="3552438" y="1090606"/>
                </a:cubicBezTo>
                <a:cubicBezTo>
                  <a:pt x="3529203" y="1079998"/>
                  <a:pt x="3505634" y="1069432"/>
                  <a:pt x="3482417" y="1059092"/>
                </a:cubicBezTo>
                <a:cubicBezTo>
                  <a:pt x="3476868" y="1056543"/>
                  <a:pt x="3470899" y="1052702"/>
                  <a:pt x="3463468" y="1057629"/>
                </a:cubicBezTo>
                <a:cubicBezTo>
                  <a:pt x="3455703" y="1062595"/>
                  <a:pt x="3457128" y="1069134"/>
                  <a:pt x="3459472" y="1074217"/>
                </a:cubicBezTo>
                <a:cubicBezTo>
                  <a:pt x="3466821" y="1089165"/>
                  <a:pt x="3478729" y="1101681"/>
                  <a:pt x="3494211" y="1112153"/>
                </a:cubicBezTo>
                <a:cubicBezTo>
                  <a:pt x="3546907" y="1146573"/>
                  <a:pt x="3606933" y="1174465"/>
                  <a:pt x="3663137" y="1205775"/>
                </a:cubicBezTo>
                <a:cubicBezTo>
                  <a:pt x="3693512" y="1222766"/>
                  <a:pt x="3721631" y="1241370"/>
                  <a:pt x="3748466" y="1260936"/>
                </a:cubicBezTo>
                <a:cubicBezTo>
                  <a:pt x="3754470" y="1265310"/>
                  <a:pt x="3754440" y="1270144"/>
                  <a:pt x="3753142" y="1276208"/>
                </a:cubicBezTo>
                <a:cubicBezTo>
                  <a:pt x="3747968" y="1300726"/>
                  <a:pt x="3758834" y="1307462"/>
                  <a:pt x="3791960" y="1298886"/>
                </a:cubicBezTo>
                <a:cubicBezTo>
                  <a:pt x="3802234" y="1296299"/>
                  <a:pt x="3809336" y="1296782"/>
                  <a:pt x="3816039" y="1301606"/>
                </a:cubicBezTo>
                <a:cubicBezTo>
                  <a:pt x="3897299" y="1361555"/>
                  <a:pt x="3991895" y="1408883"/>
                  <a:pt x="4094439" y="1448806"/>
                </a:cubicBezTo>
                <a:cubicBezTo>
                  <a:pt x="4136210" y="1464953"/>
                  <a:pt x="4179249" y="1479874"/>
                  <a:pt x="4222870" y="1493379"/>
                </a:cubicBezTo>
                <a:cubicBezTo>
                  <a:pt x="4222955" y="1494711"/>
                  <a:pt x="4223057" y="1496309"/>
                  <a:pt x="4223141" y="1497641"/>
                </a:cubicBezTo>
                <a:cubicBezTo>
                  <a:pt x="4222925" y="1499546"/>
                  <a:pt x="4222659" y="1500653"/>
                  <a:pt x="4222428" y="1502292"/>
                </a:cubicBezTo>
                <a:cubicBezTo>
                  <a:pt x="4160784" y="1480767"/>
                  <a:pt x="4099761" y="1458363"/>
                  <a:pt x="4039973" y="1434198"/>
                </a:cubicBezTo>
                <a:cubicBezTo>
                  <a:pt x="3877889" y="1368737"/>
                  <a:pt x="3722432" y="1296301"/>
                  <a:pt x="3564773" y="1226279"/>
                </a:cubicBezTo>
                <a:cubicBezTo>
                  <a:pt x="3511752" y="1202636"/>
                  <a:pt x="3468897" y="1169442"/>
                  <a:pt x="3420650" y="1141464"/>
                </a:cubicBezTo>
                <a:cubicBezTo>
                  <a:pt x="3388486" y="1122812"/>
                  <a:pt x="3357590" y="1102932"/>
                  <a:pt x="3320669" y="1088883"/>
                </a:cubicBezTo>
                <a:cubicBezTo>
                  <a:pt x="3305491" y="1083205"/>
                  <a:pt x="3289697" y="1078406"/>
                  <a:pt x="3270102" y="1082659"/>
                </a:cubicBezTo>
                <a:cubicBezTo>
                  <a:pt x="3262467" y="1084389"/>
                  <a:pt x="3253881" y="1087040"/>
                  <a:pt x="3251648" y="1094290"/>
                </a:cubicBezTo>
                <a:cubicBezTo>
                  <a:pt x="3249750" y="1101498"/>
                  <a:pt x="3256970" y="1103846"/>
                  <a:pt x="3263506" y="1106005"/>
                </a:cubicBezTo>
                <a:cubicBezTo>
                  <a:pt x="3265227" y="1106604"/>
                  <a:pt x="3266966" y="1107467"/>
                  <a:pt x="3268636" y="1107265"/>
                </a:cubicBezTo>
                <a:cubicBezTo>
                  <a:pt x="3300482" y="1105018"/>
                  <a:pt x="3309121" y="1124372"/>
                  <a:pt x="3325089" y="1137201"/>
                </a:cubicBezTo>
                <a:cubicBezTo>
                  <a:pt x="3330055" y="1141164"/>
                  <a:pt x="3330677" y="1145651"/>
                  <a:pt x="3326003" y="1151585"/>
                </a:cubicBezTo>
                <a:cubicBezTo>
                  <a:pt x="3317592" y="1162266"/>
                  <a:pt x="3324211" y="1165760"/>
                  <a:pt x="3336410" y="1166967"/>
                </a:cubicBezTo>
                <a:cubicBezTo>
                  <a:pt x="3348608" y="1168175"/>
                  <a:pt x="3361690" y="1167395"/>
                  <a:pt x="3375112" y="1171943"/>
                </a:cubicBezTo>
                <a:cubicBezTo>
                  <a:pt x="3354718" y="1179513"/>
                  <a:pt x="3340011" y="1175927"/>
                  <a:pt x="3326222" y="1170885"/>
                </a:cubicBezTo>
                <a:cubicBezTo>
                  <a:pt x="3295216" y="1159877"/>
                  <a:pt x="3274464" y="1140648"/>
                  <a:pt x="3254679" y="1120765"/>
                </a:cubicBezTo>
                <a:cubicBezTo>
                  <a:pt x="3250733" y="1116948"/>
                  <a:pt x="3247420" y="1112518"/>
                  <a:pt x="3242188" y="1109662"/>
                </a:cubicBezTo>
                <a:cubicBezTo>
                  <a:pt x="3232391" y="1103869"/>
                  <a:pt x="3222316" y="1104284"/>
                  <a:pt x="3211499" y="1114184"/>
                </a:cubicBezTo>
                <a:cubicBezTo>
                  <a:pt x="3197173" y="1127194"/>
                  <a:pt x="3191777" y="1127042"/>
                  <a:pt x="3185849" y="1113265"/>
                </a:cubicBezTo>
                <a:cubicBezTo>
                  <a:pt x="3177929" y="1094629"/>
                  <a:pt x="3162028" y="1082865"/>
                  <a:pt x="3135843" y="1078789"/>
                </a:cubicBezTo>
                <a:cubicBezTo>
                  <a:pt x="3130396" y="1077837"/>
                  <a:pt x="3124578" y="1076395"/>
                  <a:pt x="3119118" y="1080546"/>
                </a:cubicBezTo>
                <a:cubicBezTo>
                  <a:pt x="3113359" y="1085269"/>
                  <a:pt x="3117622" y="1088780"/>
                  <a:pt x="3120198" y="1092226"/>
                </a:cubicBezTo>
                <a:cubicBezTo>
                  <a:pt x="3123912" y="1097682"/>
                  <a:pt x="3128295" y="1103057"/>
                  <a:pt x="3131691" y="1108819"/>
                </a:cubicBezTo>
                <a:cubicBezTo>
                  <a:pt x="3137665" y="1118027"/>
                  <a:pt x="3139328" y="1128295"/>
                  <a:pt x="3129914" y="1139097"/>
                </a:cubicBezTo>
                <a:cubicBezTo>
                  <a:pt x="3123003" y="1146915"/>
                  <a:pt x="3123960" y="1151361"/>
                  <a:pt x="3133955" y="1154983"/>
                </a:cubicBezTo>
                <a:cubicBezTo>
                  <a:pt x="3165979" y="1166136"/>
                  <a:pt x="3186931" y="1183194"/>
                  <a:pt x="3178170" y="1214855"/>
                </a:cubicBezTo>
                <a:cubicBezTo>
                  <a:pt x="3176770" y="1219320"/>
                  <a:pt x="3179046" y="1223338"/>
                  <a:pt x="3185378" y="1222303"/>
                </a:cubicBezTo>
                <a:cubicBezTo>
                  <a:pt x="3199361" y="1219805"/>
                  <a:pt x="3202140" y="1226447"/>
                  <a:pt x="3206608" y="1233153"/>
                </a:cubicBezTo>
                <a:cubicBezTo>
                  <a:pt x="3250090" y="1297409"/>
                  <a:pt x="3310389" y="1350771"/>
                  <a:pt x="3379140" y="1399351"/>
                </a:cubicBezTo>
                <a:cubicBezTo>
                  <a:pt x="3447189" y="1447479"/>
                  <a:pt x="3522881" y="1488775"/>
                  <a:pt x="3603118" y="1527375"/>
                </a:cubicBezTo>
                <a:cubicBezTo>
                  <a:pt x="3581296" y="1528405"/>
                  <a:pt x="3552602" y="1521951"/>
                  <a:pt x="3524809" y="1513774"/>
                </a:cubicBezTo>
                <a:cubicBezTo>
                  <a:pt x="3451354" y="1491802"/>
                  <a:pt x="3389901" y="1457369"/>
                  <a:pt x="3327498" y="1423859"/>
                </a:cubicBezTo>
                <a:cubicBezTo>
                  <a:pt x="3283917" y="1400416"/>
                  <a:pt x="3241288" y="1376052"/>
                  <a:pt x="3192949" y="1357211"/>
                </a:cubicBezTo>
                <a:cubicBezTo>
                  <a:pt x="3187434" y="1355196"/>
                  <a:pt x="3183538" y="1352177"/>
                  <a:pt x="3180259" y="1348280"/>
                </a:cubicBezTo>
                <a:cubicBezTo>
                  <a:pt x="3177348" y="1344874"/>
                  <a:pt x="3173119" y="1341896"/>
                  <a:pt x="3166204" y="1344345"/>
                </a:cubicBezTo>
                <a:cubicBezTo>
                  <a:pt x="3159306" y="1347059"/>
                  <a:pt x="3158942" y="1351935"/>
                  <a:pt x="3159212" y="1356197"/>
                </a:cubicBezTo>
                <a:cubicBezTo>
                  <a:pt x="3161232" y="1372059"/>
                  <a:pt x="3167827" y="1385754"/>
                  <a:pt x="3181004" y="1397043"/>
                </a:cubicBezTo>
                <a:cubicBezTo>
                  <a:pt x="3206688" y="1419701"/>
                  <a:pt x="3240037" y="1435794"/>
                  <a:pt x="3273385" y="1451888"/>
                </a:cubicBezTo>
                <a:cubicBezTo>
                  <a:pt x="3319573" y="1473941"/>
                  <a:pt x="3362569" y="1498797"/>
                  <a:pt x="3401776" y="1527602"/>
                </a:cubicBezTo>
                <a:cubicBezTo>
                  <a:pt x="3374012" y="1514591"/>
                  <a:pt x="3346230" y="1501313"/>
                  <a:pt x="3318130" y="1488342"/>
                </a:cubicBezTo>
                <a:cubicBezTo>
                  <a:pt x="3296969" y="1478558"/>
                  <a:pt x="3275173" y="1469387"/>
                  <a:pt x="3253694" y="1459909"/>
                </a:cubicBezTo>
                <a:cubicBezTo>
                  <a:pt x="3248495" y="1457587"/>
                  <a:pt x="3242945" y="1455038"/>
                  <a:pt x="3236182" y="1459882"/>
                </a:cubicBezTo>
                <a:cubicBezTo>
                  <a:pt x="3230053" y="1464115"/>
                  <a:pt x="3231378" y="1469055"/>
                  <a:pt x="3233020" y="1473687"/>
                </a:cubicBezTo>
                <a:cubicBezTo>
                  <a:pt x="3239235" y="1491993"/>
                  <a:pt x="3254236" y="1505477"/>
                  <a:pt x="3272474" y="1516958"/>
                </a:cubicBezTo>
                <a:cubicBezTo>
                  <a:pt x="3294559" y="1530657"/>
                  <a:pt x="3317595" y="1543436"/>
                  <a:pt x="3341300" y="1556133"/>
                </a:cubicBezTo>
                <a:cubicBezTo>
                  <a:pt x="3316637" y="1554825"/>
                  <a:pt x="3291973" y="1553517"/>
                  <a:pt x="3267359" y="1553009"/>
                </a:cubicBezTo>
                <a:cubicBezTo>
                  <a:pt x="3280352" y="1582573"/>
                  <a:pt x="3306470" y="1585584"/>
                  <a:pt x="3329832" y="1587586"/>
                </a:cubicBezTo>
                <a:cubicBezTo>
                  <a:pt x="3361297" y="1589949"/>
                  <a:pt x="3391527" y="1594072"/>
                  <a:pt x="3421490" y="1599301"/>
                </a:cubicBezTo>
                <a:cubicBezTo>
                  <a:pt x="3434412" y="1606594"/>
                  <a:pt x="3447319" y="1613621"/>
                  <a:pt x="3459923" y="1621220"/>
                </a:cubicBezTo>
                <a:cubicBezTo>
                  <a:pt x="3472880" y="1629046"/>
                  <a:pt x="3485168" y="1636952"/>
                  <a:pt x="3497490" y="1645392"/>
                </a:cubicBezTo>
                <a:cubicBezTo>
                  <a:pt x="3506301" y="1651572"/>
                  <a:pt x="3516714" y="1656484"/>
                  <a:pt x="3507803" y="1669911"/>
                </a:cubicBezTo>
                <a:cubicBezTo>
                  <a:pt x="3503816" y="1676032"/>
                  <a:pt x="3534148" y="1702959"/>
                  <a:pt x="3543290" y="1703729"/>
                </a:cubicBezTo>
                <a:cubicBezTo>
                  <a:pt x="3544644" y="1703834"/>
                  <a:pt x="3545996" y="1703940"/>
                  <a:pt x="3546999" y="1703818"/>
                </a:cubicBezTo>
                <a:cubicBezTo>
                  <a:pt x="3566312" y="1700405"/>
                  <a:pt x="3571232" y="1708935"/>
                  <a:pt x="3572295" y="1720349"/>
                </a:cubicBezTo>
                <a:cubicBezTo>
                  <a:pt x="3573341" y="1731497"/>
                  <a:pt x="3570880" y="1745753"/>
                  <a:pt x="3596922" y="1736961"/>
                </a:cubicBezTo>
                <a:cubicBezTo>
                  <a:pt x="3599895" y="1736064"/>
                  <a:pt x="3600664" y="1737582"/>
                  <a:pt x="3602119" y="1739285"/>
                </a:cubicBezTo>
                <a:cubicBezTo>
                  <a:pt x="3633888" y="1783486"/>
                  <a:pt x="3684678" y="1814377"/>
                  <a:pt x="3734798" y="1845349"/>
                </a:cubicBezTo>
                <a:cubicBezTo>
                  <a:pt x="3737590" y="1846890"/>
                  <a:pt x="3740383" y="1848430"/>
                  <a:pt x="3743174" y="1849972"/>
                </a:cubicBezTo>
                <a:cubicBezTo>
                  <a:pt x="3692460" y="1846720"/>
                  <a:pt x="3526297" y="1854765"/>
                  <a:pt x="3478101" y="1864630"/>
                </a:cubicBezTo>
                <a:cubicBezTo>
                  <a:pt x="3435216" y="1873314"/>
                  <a:pt x="3187933" y="1844748"/>
                  <a:pt x="3135293" y="1816496"/>
                </a:cubicBezTo>
                <a:cubicBezTo>
                  <a:pt x="3129987" y="1844249"/>
                  <a:pt x="3145700" y="1853084"/>
                  <a:pt x="3158510" y="1863880"/>
                </a:cubicBezTo>
                <a:cubicBezTo>
                  <a:pt x="3176652" y="1879130"/>
                  <a:pt x="3180104" y="1891061"/>
                  <a:pt x="3148907" y="1908797"/>
                </a:cubicBezTo>
                <a:cubicBezTo>
                  <a:pt x="3059526" y="1959351"/>
                  <a:pt x="3060614" y="1960561"/>
                  <a:pt x="3150229" y="2003660"/>
                </a:cubicBezTo>
                <a:cubicBezTo>
                  <a:pt x="3154391" y="2005572"/>
                  <a:pt x="3152878" y="2013539"/>
                  <a:pt x="3154219" y="2018746"/>
                </a:cubicBezTo>
                <a:cubicBezTo>
                  <a:pt x="3132340" y="2029448"/>
                  <a:pt x="3104621" y="2011868"/>
                  <a:pt x="3079313" y="2037482"/>
                </a:cubicBezTo>
                <a:cubicBezTo>
                  <a:pt x="3200844" y="2121812"/>
                  <a:pt x="3382216" y="2194063"/>
                  <a:pt x="3545961" y="2248584"/>
                </a:cubicBezTo>
                <a:cubicBezTo>
                  <a:pt x="3418859" y="2288406"/>
                  <a:pt x="3336249" y="2212515"/>
                  <a:pt x="3242382" y="2234890"/>
                </a:cubicBezTo>
                <a:cubicBezTo>
                  <a:pt x="3196963" y="2267233"/>
                  <a:pt x="3340047" y="2293389"/>
                  <a:pt x="3206852" y="2322137"/>
                </a:cubicBezTo>
                <a:cubicBezTo>
                  <a:pt x="3266485" y="2338535"/>
                  <a:pt x="3311047" y="2356223"/>
                  <a:pt x="3352854" y="2378270"/>
                </a:cubicBezTo>
                <a:cubicBezTo>
                  <a:pt x="3427094" y="2417864"/>
                  <a:pt x="3443161" y="2448130"/>
                  <a:pt x="3414532" y="2516826"/>
                </a:cubicBezTo>
                <a:cubicBezTo>
                  <a:pt x="3395525" y="2562076"/>
                  <a:pt x="3366606" y="2605038"/>
                  <a:pt x="3397577" y="2652556"/>
                </a:cubicBezTo>
                <a:cubicBezTo>
                  <a:pt x="3418842" y="2685144"/>
                  <a:pt x="3412947" y="2708944"/>
                  <a:pt x="3339773" y="2701969"/>
                </a:cubicBezTo>
                <a:cubicBezTo>
                  <a:pt x="3260852" y="2694617"/>
                  <a:pt x="3233446" y="2729610"/>
                  <a:pt x="3257041" y="2788223"/>
                </a:cubicBezTo>
                <a:cubicBezTo>
                  <a:pt x="3272229" y="2825841"/>
                  <a:pt x="3259642" y="2839714"/>
                  <a:pt x="3205892" y="2841661"/>
                </a:cubicBezTo>
                <a:cubicBezTo>
                  <a:pt x="3146428" y="2843763"/>
                  <a:pt x="3088665" y="2824990"/>
                  <a:pt x="3016267" y="2846107"/>
                </a:cubicBezTo>
                <a:cubicBezTo>
                  <a:pt x="3079284" y="2910414"/>
                  <a:pt x="3202965" y="2875032"/>
                  <a:pt x="3275450" y="2934701"/>
                </a:cubicBezTo>
                <a:cubicBezTo>
                  <a:pt x="3194271" y="2944802"/>
                  <a:pt x="3132104" y="2952064"/>
                  <a:pt x="3071009" y="2944432"/>
                </a:cubicBezTo>
                <a:cubicBezTo>
                  <a:pt x="3045559" y="2941340"/>
                  <a:pt x="3017770" y="2938533"/>
                  <a:pt x="3005039" y="2960743"/>
                </a:cubicBezTo>
                <a:cubicBezTo>
                  <a:pt x="2989910" y="2987540"/>
                  <a:pt x="3024584" y="2992735"/>
                  <a:pt x="3045255" y="2994795"/>
                </a:cubicBezTo>
                <a:cubicBezTo>
                  <a:pt x="3103524" y="3000354"/>
                  <a:pt x="3149512" y="3024578"/>
                  <a:pt x="3198769" y="3041966"/>
                </a:cubicBezTo>
                <a:cubicBezTo>
                  <a:pt x="3306591" y="3080177"/>
                  <a:pt x="3424230" y="3108608"/>
                  <a:pt x="3518098" y="3181525"/>
                </a:cubicBezTo>
                <a:cubicBezTo>
                  <a:pt x="3405474" y="3173693"/>
                  <a:pt x="3319103" y="3133957"/>
                  <a:pt x="3214876" y="3136382"/>
                </a:cubicBezTo>
                <a:cubicBezTo>
                  <a:pt x="3309623" y="3201944"/>
                  <a:pt x="3428070" y="3237794"/>
                  <a:pt x="3540876" y="3280232"/>
                </a:cubicBezTo>
                <a:cubicBezTo>
                  <a:pt x="3572951" y="3292185"/>
                  <a:pt x="3605372" y="3298995"/>
                  <a:pt x="3614558" y="3332242"/>
                </a:cubicBezTo>
                <a:cubicBezTo>
                  <a:pt x="3632460" y="3396643"/>
                  <a:pt x="3676382" y="3446619"/>
                  <a:pt x="3765439" y="3465091"/>
                </a:cubicBezTo>
                <a:cubicBezTo>
                  <a:pt x="3766125" y="3465276"/>
                  <a:pt x="3762072" y="3475699"/>
                  <a:pt x="3759506" y="3482990"/>
                </a:cubicBezTo>
                <a:cubicBezTo>
                  <a:pt x="3706514" y="3491555"/>
                  <a:pt x="3662256" y="3457457"/>
                  <a:pt x="3594905" y="3478499"/>
                </a:cubicBezTo>
                <a:cubicBezTo>
                  <a:pt x="3663098" y="3523656"/>
                  <a:pt x="3720597" y="3564741"/>
                  <a:pt x="3814430" y="3578876"/>
                </a:cubicBezTo>
                <a:cubicBezTo>
                  <a:pt x="3889563" y="3590177"/>
                  <a:pt x="3981512" y="3590582"/>
                  <a:pt x="4039126" y="3649369"/>
                </a:cubicBezTo>
                <a:cubicBezTo>
                  <a:pt x="3977790" y="3669682"/>
                  <a:pt x="3930328" y="3659325"/>
                  <a:pt x="3883152" y="3653497"/>
                </a:cubicBezTo>
                <a:cubicBezTo>
                  <a:pt x="3810528" y="3644576"/>
                  <a:pt x="3739087" y="3633097"/>
                  <a:pt x="3666446" y="3623911"/>
                </a:cubicBezTo>
                <a:cubicBezTo>
                  <a:pt x="3638957" y="3620530"/>
                  <a:pt x="3608896" y="3619071"/>
                  <a:pt x="3593589" y="3653674"/>
                </a:cubicBezTo>
                <a:cubicBezTo>
                  <a:pt x="3684581" y="3649631"/>
                  <a:pt x="3741824" y="3686720"/>
                  <a:pt x="3801238" y="3720862"/>
                </a:cubicBezTo>
                <a:cubicBezTo>
                  <a:pt x="3834791" y="3740152"/>
                  <a:pt x="3862819" y="3767894"/>
                  <a:pt x="3919545" y="3749213"/>
                </a:cubicBezTo>
                <a:cubicBezTo>
                  <a:pt x="3949563" y="3739403"/>
                  <a:pt x="3970044" y="3754371"/>
                  <a:pt x="3968059" y="3776085"/>
                </a:cubicBezTo>
                <a:cubicBezTo>
                  <a:pt x="3961477" y="3852579"/>
                  <a:pt x="4033657" y="3870411"/>
                  <a:pt x="4107750" y="3875932"/>
                </a:cubicBezTo>
                <a:cubicBezTo>
                  <a:pt x="4247829" y="3886613"/>
                  <a:pt x="4367192" y="3936847"/>
                  <a:pt x="4504087" y="3955698"/>
                </a:cubicBezTo>
                <a:cubicBezTo>
                  <a:pt x="4637239" y="3973931"/>
                  <a:pt x="5630348" y="4013091"/>
                  <a:pt x="5880284" y="3998656"/>
                </a:cubicBezTo>
                <a:cubicBezTo>
                  <a:pt x="7409751" y="3910310"/>
                  <a:pt x="8457142" y="3018967"/>
                  <a:pt x="8461494" y="3007971"/>
                </a:cubicBezTo>
                <a:cubicBezTo>
                  <a:pt x="8481448" y="2956432"/>
                  <a:pt x="8537247" y="2928466"/>
                  <a:pt x="8587378" y="2896089"/>
                </a:cubicBezTo>
                <a:cubicBezTo>
                  <a:pt x="8631032" y="2867717"/>
                  <a:pt x="8677604" y="2837649"/>
                  <a:pt x="8693826" y="2796225"/>
                </a:cubicBezTo>
                <a:cubicBezTo>
                  <a:pt x="8715249" y="2741288"/>
                  <a:pt x="8647790" y="2792407"/>
                  <a:pt x="8633488" y="2774007"/>
                </a:cubicBezTo>
                <a:cubicBezTo>
                  <a:pt x="8658507" y="2743865"/>
                  <a:pt x="8698366" y="2714075"/>
                  <a:pt x="8707444" y="2682105"/>
                </a:cubicBezTo>
                <a:cubicBezTo>
                  <a:pt x="8739824" y="2566518"/>
                  <a:pt x="8819561" y="2475526"/>
                  <a:pt x="8942552" y="2397549"/>
                </a:cubicBezTo>
                <a:cubicBezTo>
                  <a:pt x="8977822" y="2375023"/>
                  <a:pt x="8999812" y="2339612"/>
                  <a:pt x="9049260" y="2328253"/>
                </a:cubicBezTo>
                <a:cubicBezTo>
                  <a:pt x="9159134" y="2303404"/>
                  <a:pt x="9118356" y="2218151"/>
                  <a:pt x="9174304" y="2171379"/>
                </a:cubicBezTo>
                <a:cubicBezTo>
                  <a:pt x="9179581" y="2166982"/>
                  <a:pt x="9181728" y="2117398"/>
                  <a:pt x="9182228" y="2067678"/>
                </a:cubicBezTo>
                <a:lnTo>
                  <a:pt x="9182278" y="2047313"/>
                </a:lnTo>
                <a:lnTo>
                  <a:pt x="9184334" y="2047686"/>
                </a:lnTo>
                <a:cubicBezTo>
                  <a:pt x="9192950" y="2042242"/>
                  <a:pt x="9192359" y="2022485"/>
                  <a:pt x="9185124" y="1997142"/>
                </a:cubicBezTo>
                <a:lnTo>
                  <a:pt x="9181592" y="1987782"/>
                </a:lnTo>
                <a:lnTo>
                  <a:pt x="9181190" y="1974586"/>
                </a:lnTo>
                <a:cubicBezTo>
                  <a:pt x="9180902" y="1968441"/>
                  <a:pt x="9180584" y="1964399"/>
                  <a:pt x="9180252" y="1963164"/>
                </a:cubicBezTo>
                <a:cubicBezTo>
                  <a:pt x="9179760" y="1961378"/>
                  <a:pt x="9179284" y="1962333"/>
                  <a:pt x="9178804" y="1965349"/>
                </a:cubicBezTo>
                <a:lnTo>
                  <a:pt x="9177606" y="1977215"/>
                </a:lnTo>
                <a:lnTo>
                  <a:pt x="9169614" y="1956030"/>
                </a:lnTo>
                <a:cubicBezTo>
                  <a:pt x="9143144" y="1898537"/>
                  <a:pt x="9095234" y="1836160"/>
                  <a:pt x="9046406" y="1838718"/>
                </a:cubicBezTo>
                <a:cubicBezTo>
                  <a:pt x="9077129" y="1760642"/>
                  <a:pt x="9077129" y="1760642"/>
                  <a:pt x="8960873" y="1764524"/>
                </a:cubicBezTo>
                <a:cubicBezTo>
                  <a:pt x="9002330" y="1712259"/>
                  <a:pt x="9001568" y="1700272"/>
                  <a:pt x="8946755" y="1690806"/>
                </a:cubicBezTo>
                <a:cubicBezTo>
                  <a:pt x="8893980" y="1681628"/>
                  <a:pt x="8836186" y="1683529"/>
                  <a:pt x="8786897" y="1665607"/>
                </a:cubicBezTo>
                <a:cubicBezTo>
                  <a:pt x="8827191" y="1600331"/>
                  <a:pt x="8835148" y="1529576"/>
                  <a:pt x="8924505" y="1489227"/>
                </a:cubicBezTo>
                <a:cubicBezTo>
                  <a:pt x="8938584" y="1482958"/>
                  <a:pt x="8947122" y="1463671"/>
                  <a:pt x="8937122" y="1454681"/>
                </a:cubicBezTo>
                <a:cubicBezTo>
                  <a:pt x="8901654" y="1421129"/>
                  <a:pt x="8944526" y="1343460"/>
                  <a:pt x="8841119" y="1348202"/>
                </a:cubicBezTo>
                <a:cubicBezTo>
                  <a:pt x="8828354" y="1348673"/>
                  <a:pt x="8816185" y="1342631"/>
                  <a:pt x="8825548" y="1331028"/>
                </a:cubicBezTo>
                <a:cubicBezTo>
                  <a:pt x="8857711" y="1291432"/>
                  <a:pt x="8816096" y="1298887"/>
                  <a:pt x="8790413" y="1297436"/>
                </a:cubicBezTo>
                <a:cubicBezTo>
                  <a:pt x="8759333" y="1295832"/>
                  <a:pt x="8725565" y="1315490"/>
                  <a:pt x="8695944" y="1299752"/>
                </a:cubicBezTo>
                <a:cubicBezTo>
                  <a:pt x="8701338" y="1278697"/>
                  <a:pt x="8726082" y="1275968"/>
                  <a:pt x="8743050" y="1267471"/>
                </a:cubicBezTo>
                <a:cubicBezTo>
                  <a:pt x="8792636" y="1242406"/>
                  <a:pt x="8832648" y="1215014"/>
                  <a:pt x="8831902" y="1166250"/>
                </a:cubicBezTo>
                <a:cubicBezTo>
                  <a:pt x="8831416" y="1126849"/>
                  <a:pt x="8834560" y="1091573"/>
                  <a:pt x="8763628" y="1088084"/>
                </a:cubicBezTo>
                <a:cubicBezTo>
                  <a:pt x="8752484" y="1087556"/>
                  <a:pt x="8746480" y="1083182"/>
                  <a:pt x="8744052" y="1076766"/>
                </a:cubicBezTo>
                <a:cubicBezTo>
                  <a:pt x="8751664" y="1069402"/>
                  <a:pt x="8758926" y="1061811"/>
                  <a:pt x="8767977" y="1055883"/>
                </a:cubicBezTo>
                <a:cubicBezTo>
                  <a:pt x="8798386" y="1036363"/>
                  <a:pt x="8807604" y="1011893"/>
                  <a:pt x="8815418" y="986519"/>
                </a:cubicBezTo>
                <a:cubicBezTo>
                  <a:pt x="8820450" y="970342"/>
                  <a:pt x="8826500" y="954308"/>
                  <a:pt x="8839356" y="939330"/>
                </a:cubicBezTo>
                <a:cubicBezTo>
                  <a:pt x="8847184" y="930060"/>
                  <a:pt x="8857152" y="922680"/>
                  <a:pt x="8869964" y="917639"/>
                </a:cubicBezTo>
                <a:cubicBezTo>
                  <a:pt x="8881119" y="913066"/>
                  <a:pt x="8884190" y="908399"/>
                  <a:pt x="8876013" y="901606"/>
                </a:cubicBezTo>
                <a:cubicBezTo>
                  <a:pt x="8852888" y="882126"/>
                  <a:pt x="8842659" y="858937"/>
                  <a:pt x="8855230" y="828963"/>
                </a:cubicBezTo>
                <a:cubicBezTo>
                  <a:pt x="8859032" y="819911"/>
                  <a:pt x="8855550" y="812818"/>
                  <a:pt x="8844988" y="810876"/>
                </a:cubicBezTo>
                <a:cubicBezTo>
                  <a:pt x="8801020" y="802512"/>
                  <a:pt x="8788328" y="772374"/>
                  <a:pt x="8768255" y="747963"/>
                </a:cubicBezTo>
                <a:cubicBezTo>
                  <a:pt x="8739786" y="713294"/>
                  <a:pt x="8713605" y="677543"/>
                  <a:pt x="8692953" y="638707"/>
                </a:cubicBezTo>
                <a:cubicBezTo>
                  <a:pt x="8680700" y="615495"/>
                  <a:pt x="8668800" y="592509"/>
                  <a:pt x="8674423" y="564449"/>
                </a:cubicBezTo>
                <a:cubicBezTo>
                  <a:pt x="8675670" y="557588"/>
                  <a:pt x="8672308" y="552358"/>
                  <a:pt x="8667642" y="547822"/>
                </a:cubicBezTo>
                <a:cubicBezTo>
                  <a:pt x="8647856" y="527939"/>
                  <a:pt x="8648704" y="504214"/>
                  <a:pt x="8661198" y="478275"/>
                </a:cubicBezTo>
                <a:cubicBezTo>
                  <a:pt x="8668953" y="462573"/>
                  <a:pt x="8667832" y="460828"/>
                  <a:pt x="8645813" y="464032"/>
                </a:cubicBezTo>
                <a:cubicBezTo>
                  <a:pt x="8601088" y="470255"/>
                  <a:pt x="8556732" y="476969"/>
                  <a:pt x="8512338" y="477784"/>
                </a:cubicBezTo>
                <a:cubicBezTo>
                  <a:pt x="8462562" y="478712"/>
                  <a:pt x="8445778" y="468934"/>
                  <a:pt x="8481050" y="430572"/>
                </a:cubicBezTo>
                <a:cubicBezTo>
                  <a:pt x="8488612" y="422408"/>
                  <a:pt x="8495122" y="413567"/>
                  <a:pt x="8498220" y="404064"/>
                </a:cubicBezTo>
                <a:cubicBezTo>
                  <a:pt x="8500436" y="396549"/>
                  <a:pt x="8497776" y="391771"/>
                  <a:pt x="8489536" y="389280"/>
                </a:cubicBezTo>
                <a:close/>
                <a:moveTo>
                  <a:pt x="0" y="0"/>
                </a:moveTo>
                <a:lnTo>
                  <a:pt x="12192000" y="0"/>
                </a:lnTo>
                <a:lnTo>
                  <a:pt x="12192000" y="6858000"/>
                </a:lnTo>
                <a:lnTo>
                  <a:pt x="0" y="6858000"/>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1524000" y="4063296"/>
            <a:ext cx="9144000" cy="11526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4400" kern="1200">
                <a:solidFill>
                  <a:schemeClr val="tx1"/>
                </a:solidFill>
                <a:latin typeface="+mj-lt"/>
                <a:ea typeface="+mj-ea"/>
                <a:cs typeface="+mj-cs"/>
              </a:rPr>
              <a:t>Successful &amp; Failed Launches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524000" y="5329534"/>
            <a:ext cx="9144000" cy="646785"/>
          </a:xfrm>
          <a:prstGeom prst="rect">
            <a:avLst/>
          </a:prstGeom>
        </p:spPr>
        <p:txBody>
          <a:bodyPr vert="horz" lIns="91440" tIns="45720" rIns="91440" bIns="45720" rtlCol="0">
            <a:normAutofit/>
          </a:bodyPr>
          <a:lstStyle/>
          <a:p>
            <a:pPr marL="0" indent="0" algn="ctr">
              <a:buNone/>
            </a:pPr>
            <a:r>
              <a:rPr lang="en-US" sz="2000" kern="1200">
                <a:solidFill>
                  <a:schemeClr val="tx1"/>
                </a:solidFill>
                <a:latin typeface="+mn-lt"/>
                <a:ea typeface="+mn-ea"/>
                <a:cs typeface="+mn-cs"/>
              </a:rPr>
              <a:t>Green markers represent the successful launches and the Red Marker represents the failures.</a:t>
            </a:r>
          </a:p>
        </p:txBody>
      </p:sp>
      <p:pic>
        <p:nvPicPr>
          <p:cNvPr id="4" name="Picture 3" descr="A screenshot of a computer game&#10;&#10;Description automatically generated">
            <a:extLst>
              <a:ext uri="{FF2B5EF4-FFF2-40B4-BE49-F238E27FC236}">
                <a16:creationId xmlns:a16="http://schemas.microsoft.com/office/drawing/2014/main" id="{6656E950-37F2-FCA3-1F84-FC9E4B746740}"/>
              </a:ext>
            </a:extLst>
          </p:cNvPr>
          <p:cNvPicPr>
            <a:picLocks noChangeAspect="1"/>
          </p:cNvPicPr>
          <p:nvPr/>
        </p:nvPicPr>
        <p:blipFill>
          <a:blip r:embed="rId3"/>
          <a:stretch>
            <a:fillRect/>
          </a:stretch>
        </p:blipFill>
        <p:spPr>
          <a:xfrm>
            <a:off x="4436737" y="1532408"/>
            <a:ext cx="3041051" cy="183983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4CCFEE-78C3-492E-93EB-649F7548F3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1" y="365125"/>
            <a:ext cx="3816095" cy="21034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Launch Site distance to landmarks</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2647949"/>
            <a:ext cx="3816096" cy="3529013"/>
          </a:xfrm>
          <a:prstGeom prst="rect">
            <a:avLst/>
          </a:prstGeom>
        </p:spPr>
        <p:txBody>
          <a:bodyPr vert="horz" lIns="91440" tIns="45720" rIns="91440" bIns="45720" rtlCol="0">
            <a:normAutofit/>
          </a:bodyPr>
          <a:lstStyle/>
          <a:p>
            <a:pPr>
              <a:spcBef>
                <a:spcPts val="1400"/>
              </a:spcBef>
            </a:pPr>
            <a:r>
              <a:rPr lang="en-US" sz="2000" dirty="0"/>
              <a:t>Normally Launch Sites are in the vicinity of different landmarks such as major cities (Melbourne) and other key infrastructure objects such as waterways, rail roads and major roads as demonstrated by the maps to the right.</a:t>
            </a:r>
          </a:p>
          <a:p>
            <a:pPr>
              <a:spcBef>
                <a:spcPts val="1400"/>
              </a:spcBef>
            </a:pPr>
            <a:endParaRPr lang="en-US" sz="2000" dirty="0"/>
          </a:p>
        </p:txBody>
      </p:sp>
      <p:pic>
        <p:nvPicPr>
          <p:cNvPr id="4" name="Picture 3">
            <a:extLst>
              <a:ext uri="{FF2B5EF4-FFF2-40B4-BE49-F238E27FC236}">
                <a16:creationId xmlns:a16="http://schemas.microsoft.com/office/drawing/2014/main" id="{A211A92F-AEAD-BD5C-BDC5-FB1B09F831DF}"/>
              </a:ext>
            </a:extLst>
          </p:cNvPr>
          <p:cNvPicPr>
            <a:picLocks noChangeAspect="1"/>
          </p:cNvPicPr>
          <p:nvPr/>
        </p:nvPicPr>
        <p:blipFill rotWithShape="1">
          <a:blip r:embed="rId3"/>
          <a:srcRect t="965" r="4" b="16696"/>
          <a:stretch/>
        </p:blipFill>
        <p:spPr>
          <a:xfrm>
            <a:off x="4726375" y="-3"/>
            <a:ext cx="4228635" cy="3694372"/>
          </a:xfrm>
          <a:custGeom>
            <a:avLst/>
            <a:gdLst/>
            <a:ahLst/>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pic>
      <p:pic>
        <p:nvPicPr>
          <p:cNvPr id="12" name="Picture 11">
            <a:extLst>
              <a:ext uri="{FF2B5EF4-FFF2-40B4-BE49-F238E27FC236}">
                <a16:creationId xmlns:a16="http://schemas.microsoft.com/office/drawing/2014/main" id="{4585A1A0-D0C3-5411-C23B-D098312946C4}"/>
              </a:ext>
            </a:extLst>
          </p:cNvPr>
          <p:cNvPicPr>
            <a:picLocks noChangeAspect="1"/>
          </p:cNvPicPr>
          <p:nvPr/>
        </p:nvPicPr>
        <p:blipFill rotWithShape="1">
          <a:blip r:embed="rId4"/>
          <a:srcRect l="20623" r="6991" b="-4"/>
          <a:stretch/>
        </p:blipFill>
        <p:spPr>
          <a:xfrm>
            <a:off x="9082588" y="-3"/>
            <a:ext cx="3109415" cy="3694372"/>
          </a:xfrm>
          <a:prstGeom prst="rect">
            <a:avLst/>
          </a:prstGeom>
        </p:spPr>
      </p:pic>
      <p:pic>
        <p:nvPicPr>
          <p:cNvPr id="10" name="Picture 9">
            <a:extLst>
              <a:ext uri="{FF2B5EF4-FFF2-40B4-BE49-F238E27FC236}">
                <a16:creationId xmlns:a16="http://schemas.microsoft.com/office/drawing/2014/main" id="{D14B79FA-C59C-097C-7C96-98F18150F7CB}"/>
              </a:ext>
            </a:extLst>
          </p:cNvPr>
          <p:cNvPicPr>
            <a:picLocks noChangeAspect="1"/>
          </p:cNvPicPr>
          <p:nvPr/>
        </p:nvPicPr>
        <p:blipFill rotWithShape="1">
          <a:blip r:embed="rId5"/>
          <a:srcRect t="8102" r="3" b="8852"/>
          <a:stretch/>
        </p:blipFill>
        <p:spPr>
          <a:xfrm>
            <a:off x="4726725" y="3802960"/>
            <a:ext cx="4228282" cy="3055043"/>
          </a:xfrm>
          <a:custGeom>
            <a:avLst/>
            <a:gdLst/>
            <a:ahLst/>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7" name="Picture 6">
            <a:extLst>
              <a:ext uri="{FF2B5EF4-FFF2-40B4-BE49-F238E27FC236}">
                <a16:creationId xmlns:a16="http://schemas.microsoft.com/office/drawing/2014/main" id="{A4D8F0D7-6966-68E9-922E-466B36C83F02}"/>
              </a:ext>
            </a:extLst>
          </p:cNvPr>
          <p:cNvPicPr>
            <a:picLocks noChangeAspect="1"/>
          </p:cNvPicPr>
          <p:nvPr/>
        </p:nvPicPr>
        <p:blipFill rotWithShape="1">
          <a:blip r:embed="rId6"/>
          <a:srcRect t="12153" b="8264"/>
          <a:stretch/>
        </p:blipFill>
        <p:spPr>
          <a:xfrm>
            <a:off x="9082585" y="3802960"/>
            <a:ext cx="3109415" cy="305504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906000" y="6356350"/>
            <a:ext cx="1447800" cy="365125"/>
          </a:xfrm>
        </p:spPr>
        <p:txBody>
          <a:bodyPr vert="horz" lIns="91440" tIns="45720" rIns="91440" bIns="45720" rtlCol="0" anchor="ctr">
            <a:normAutofit/>
          </a:bodyPr>
          <a:lstStyle/>
          <a:p>
            <a:pPr>
              <a:spcAft>
                <a:spcPts val="600"/>
              </a:spcAft>
            </a:pPr>
            <a:fld id="{5075537C-CA84-1446-933C-8E9D027F9201}" type="slidenum">
              <a:rPr lang="en-US" sz="1200">
                <a:solidFill>
                  <a:srgbClr val="FFFFFF"/>
                </a:solidFill>
                <a:latin typeface="+mn-lt"/>
              </a:rPr>
              <a:pPr>
                <a:spcAft>
                  <a:spcPts val="600"/>
                </a:spcAft>
              </a:pPr>
              <a:t>37</a:t>
            </a:fld>
            <a:endParaRPr lang="en-US" sz="1200">
              <a:solidFill>
                <a:srgbClr val="FFFFFF"/>
              </a:solidFill>
              <a:latin typeface="+mn-lt"/>
            </a:endParaRP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7BD7FCF-A254-4A97-A15C-319B676226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52FFAF72-6204-4676-9C6F-9A4CC4D918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643468" y="643467"/>
            <a:ext cx="4620584" cy="456713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Success Percentage by Launch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467" y="5277684"/>
            <a:ext cx="4620584" cy="775494"/>
          </a:xfrm>
          <a:prstGeom prst="rect">
            <a:avLst/>
          </a:prstGeom>
        </p:spPr>
        <p:txBody>
          <a:bodyPr vert="horz" lIns="91440" tIns="45720" rIns="91440" bIns="45720" rtlCol="0">
            <a:normAutofit/>
          </a:bodyPr>
          <a:lstStyle/>
          <a:p>
            <a:pPr marL="0" indent="0">
              <a:buNone/>
            </a:pPr>
            <a:r>
              <a:rPr lang="en-US" sz="2000" kern="1200">
                <a:solidFill>
                  <a:schemeClr val="tx1"/>
                </a:solidFill>
                <a:latin typeface="+mn-lt"/>
                <a:ea typeface="+mn-ea"/>
                <a:cs typeface="+mn-cs"/>
              </a:rPr>
              <a:t>KSC LC-39A is the site with the highest number of successful launches of all sites</a:t>
            </a:r>
          </a:p>
        </p:txBody>
      </p:sp>
      <p:pic>
        <p:nvPicPr>
          <p:cNvPr id="4" name="Picture 3">
            <a:extLst>
              <a:ext uri="{FF2B5EF4-FFF2-40B4-BE49-F238E27FC236}">
                <a16:creationId xmlns:a16="http://schemas.microsoft.com/office/drawing/2014/main" id="{20032420-6B8C-FF4F-8A17-F5CAC24CBF33}"/>
              </a:ext>
            </a:extLst>
          </p:cNvPr>
          <p:cNvPicPr>
            <a:picLocks noChangeAspect="1"/>
          </p:cNvPicPr>
          <p:nvPr/>
        </p:nvPicPr>
        <p:blipFill>
          <a:blip r:embed="rId2"/>
          <a:stretch>
            <a:fillRect/>
          </a:stretch>
        </p:blipFill>
        <p:spPr>
          <a:xfrm>
            <a:off x="6606253" y="2384943"/>
            <a:ext cx="4942280" cy="208811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905484" y="1065749"/>
            <a:ext cx="3748810" cy="472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6400800" y="713313"/>
            <a:ext cx="4953000" cy="54313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1300">
                <a:solidFill>
                  <a:schemeClr val="tx1"/>
                </a:solidFill>
                <a:latin typeface="+mn-lt"/>
              </a:rPr>
              <a:t>Project background </a:t>
            </a:r>
          </a:p>
          <a:p>
            <a:pPr marL="457200" lvl="1">
              <a:spcBef>
                <a:spcPts val="1400"/>
              </a:spcBef>
              <a:buFont typeface="Arial" panose="020B0604020202020204" pitchFamily="34" charset="0"/>
              <a:buChar char="•"/>
            </a:pPr>
            <a:r>
              <a:rPr lang="en-US" sz="1300">
                <a:solidFill>
                  <a:schemeClr val="tx1"/>
                </a:solidFill>
                <a:latin typeface="+mn-lt"/>
              </a:rPr>
              <a:t>SpaceX advertises Falcon 9 rocket launches on its website, with a cost of 62 mUSD; other providers of the same services could charge a cost of upwards of 165 mUSD each. The differences in cost is primarily due to SpaceX being able to reuse the first stage of their rockets. Therefore, if one can determine if the first stage will land successfully and thus be reused, one can determine the cost and savings of a launch. </a:t>
            </a:r>
          </a:p>
          <a:p>
            <a:pPr marL="457200" lvl="1">
              <a:spcBef>
                <a:spcPts val="1400"/>
              </a:spcBef>
              <a:buFont typeface="Arial" panose="020B0604020202020204" pitchFamily="34" charset="0"/>
              <a:buChar char="•"/>
            </a:pPr>
            <a:r>
              <a:rPr lang="en-US" sz="1300">
                <a:solidFill>
                  <a:schemeClr val="tx1"/>
                </a:solidFill>
                <a:latin typeface="+mn-lt"/>
              </a:rPr>
              <a:t>The predictions made in this project can be used if an alternate company wants to bid against SpaceX for a rocket launch</a:t>
            </a:r>
          </a:p>
          <a:p>
            <a:pPr>
              <a:spcBef>
                <a:spcPts val="1400"/>
              </a:spcBef>
              <a:buFont typeface="Arial" panose="020B0604020202020204" pitchFamily="34" charset="0"/>
              <a:buChar char="•"/>
            </a:pPr>
            <a:r>
              <a:rPr lang="en-US" sz="1300">
                <a:solidFill>
                  <a:schemeClr val="tx1"/>
                </a:solidFill>
                <a:latin typeface="+mn-lt"/>
              </a:rPr>
              <a:t>Problems you want to find answers</a:t>
            </a:r>
          </a:p>
          <a:p>
            <a:pPr marL="457200" lvl="1">
              <a:spcBef>
                <a:spcPts val="1400"/>
              </a:spcBef>
              <a:buFont typeface="Arial" panose="020B0604020202020204" pitchFamily="34" charset="0"/>
              <a:buChar char="•"/>
            </a:pPr>
            <a:r>
              <a:rPr lang="en-US" sz="1300">
                <a:solidFill>
                  <a:schemeClr val="tx1"/>
                </a:solidFill>
                <a:latin typeface="+mn-lt"/>
              </a:rPr>
              <a:t>Which factors contributes towards predicting whether the first stage of the rocket will land successfully?</a:t>
            </a:r>
          </a:p>
          <a:p>
            <a:pPr marL="457200" lvl="1">
              <a:spcBef>
                <a:spcPts val="1400"/>
              </a:spcBef>
              <a:buFont typeface="Arial" panose="020B0604020202020204" pitchFamily="34" charset="0"/>
              <a:buChar char="•"/>
            </a:pPr>
            <a:r>
              <a:rPr lang="en-US" sz="1300">
                <a:solidFill>
                  <a:schemeClr val="tx1"/>
                </a:solidFill>
                <a:latin typeface="+mn-lt"/>
              </a:rPr>
              <a:t>The interaction between the factors to determine the success rate of a successful landing of the first stage of the rocket.</a:t>
            </a:r>
          </a:p>
          <a:p>
            <a:pPr marL="457200" lvl="1">
              <a:spcBef>
                <a:spcPts val="1400"/>
              </a:spcBef>
              <a:buFont typeface="Arial" panose="020B0604020202020204" pitchFamily="34" charset="0"/>
              <a:buChar char="•"/>
            </a:pPr>
            <a:r>
              <a:rPr lang="en-US" sz="1300">
                <a:solidFill>
                  <a:schemeClr val="tx1"/>
                </a:solidFill>
                <a:latin typeface="+mn-lt"/>
              </a:rPr>
              <a:t>What conditions that needs to be in place to secure a successful landing and provide alternate bidders with intelligence of when and how to launch their rockets in order to successfully recover and reuse the first stage of their rockets.</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KSC LC39A – The most successful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8201" y="2013625"/>
            <a:ext cx="4614759" cy="4163337"/>
          </a:xfrm>
          <a:prstGeom prst="rect">
            <a:avLst/>
          </a:prstGeom>
        </p:spPr>
        <p:txBody>
          <a:bodyPr vert="horz" lIns="91440" tIns="45720" rIns="91440" bIns="45720" rtlCol="0">
            <a:normAutofit/>
          </a:bodyPr>
          <a:lstStyle/>
          <a:p>
            <a:pPr>
              <a:spcBef>
                <a:spcPts val="1400"/>
              </a:spcBef>
            </a:pPr>
            <a:r>
              <a:rPr lang="en-US" sz="2000"/>
              <a:t>Launch site KSC LC-39A has a 76.9% success rate and only has a 23.1% failure rate</a:t>
            </a:r>
          </a:p>
          <a:p>
            <a:endParaRPr lang="en-US" sz="2000"/>
          </a:p>
        </p:txBody>
      </p:sp>
      <p:sp>
        <p:nvSpPr>
          <p:cNvPr id="18" name="Freeform: Shape 17">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7" name="Picture 6">
            <a:extLst>
              <a:ext uri="{FF2B5EF4-FFF2-40B4-BE49-F238E27FC236}">
                <a16:creationId xmlns:a16="http://schemas.microsoft.com/office/drawing/2014/main" id="{C5B38BDA-112F-7995-931A-BF054DF1F458}"/>
              </a:ext>
            </a:extLst>
          </p:cNvPr>
          <p:cNvPicPr>
            <a:picLocks noChangeAspect="1"/>
          </p:cNvPicPr>
          <p:nvPr/>
        </p:nvPicPr>
        <p:blipFill>
          <a:blip r:embed="rId2"/>
          <a:stretch>
            <a:fillRect/>
          </a:stretch>
        </p:blipFill>
        <p:spPr>
          <a:xfrm>
            <a:off x="7443538" y="3570248"/>
            <a:ext cx="2775284" cy="114480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272C1C6E-3B1F-4AB3-9524-A34FF1562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9CF7FE1C-8BC5-4B0C-A2BC-93AB72C90F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486400" y="365125"/>
            <a:ext cx="5867400" cy="245427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a:solidFill>
                  <a:schemeClr val="tx1"/>
                </a:solidFill>
                <a:latin typeface="+mj-lt"/>
                <a:ea typeface="+mj-ea"/>
                <a:cs typeface="+mj-cs"/>
              </a:rPr>
              <a:t>Payload mass for all sites</a:t>
            </a:r>
          </a:p>
        </p:txBody>
      </p:sp>
      <p:pic>
        <p:nvPicPr>
          <p:cNvPr id="9" name="Picture 8">
            <a:extLst>
              <a:ext uri="{FF2B5EF4-FFF2-40B4-BE49-F238E27FC236}">
                <a16:creationId xmlns:a16="http://schemas.microsoft.com/office/drawing/2014/main" id="{DC330824-527E-E637-3720-3C17F2F63C3A}"/>
              </a:ext>
            </a:extLst>
          </p:cNvPr>
          <p:cNvPicPr>
            <a:picLocks noChangeAspect="1"/>
          </p:cNvPicPr>
          <p:nvPr/>
        </p:nvPicPr>
        <p:blipFill rotWithShape="1">
          <a:blip r:embed="rId3"/>
          <a:srcRect l="18149" r="26836" b="-1"/>
          <a:stretch/>
        </p:blipFill>
        <p:spPr>
          <a:xfrm>
            <a:off x="542265" y="1241782"/>
            <a:ext cx="2024446" cy="1462737"/>
          </a:xfrm>
          <a:prstGeom prst="rect">
            <a:avLst/>
          </a:prstGeom>
        </p:spPr>
      </p:pic>
      <p:pic>
        <p:nvPicPr>
          <p:cNvPr id="11" name="Picture 10">
            <a:extLst>
              <a:ext uri="{FF2B5EF4-FFF2-40B4-BE49-F238E27FC236}">
                <a16:creationId xmlns:a16="http://schemas.microsoft.com/office/drawing/2014/main" id="{CDFD9E45-29A1-1921-2819-43F8C83C540F}"/>
              </a:ext>
            </a:extLst>
          </p:cNvPr>
          <p:cNvPicPr>
            <a:picLocks noChangeAspect="1"/>
          </p:cNvPicPr>
          <p:nvPr/>
        </p:nvPicPr>
        <p:blipFill rotWithShape="1">
          <a:blip r:embed="rId4"/>
          <a:srcRect l="28136" r="37356" b="2"/>
          <a:stretch/>
        </p:blipFill>
        <p:spPr>
          <a:xfrm>
            <a:off x="2888445" y="766307"/>
            <a:ext cx="2024445" cy="2405255"/>
          </a:xfrm>
          <a:prstGeom prst="rect">
            <a:avLst/>
          </a:prstGeom>
        </p:spPr>
      </p:pic>
      <p:pic>
        <p:nvPicPr>
          <p:cNvPr id="4" name="Picture 3">
            <a:extLst>
              <a:ext uri="{FF2B5EF4-FFF2-40B4-BE49-F238E27FC236}">
                <a16:creationId xmlns:a16="http://schemas.microsoft.com/office/drawing/2014/main" id="{0CEAF688-9FF3-10C5-8ACF-028D05CCF30D}"/>
              </a:ext>
            </a:extLst>
          </p:cNvPr>
          <p:cNvPicPr>
            <a:picLocks noChangeAspect="1"/>
          </p:cNvPicPr>
          <p:nvPr/>
        </p:nvPicPr>
        <p:blipFill rotWithShape="1">
          <a:blip r:embed="rId5"/>
          <a:srcRect l="23502" r="32733" b="1"/>
          <a:stretch/>
        </p:blipFill>
        <p:spPr>
          <a:xfrm>
            <a:off x="542265" y="3888012"/>
            <a:ext cx="2024446" cy="1989039"/>
          </a:xfrm>
          <a:prstGeom prst="rect">
            <a:avLst/>
          </a:prstGeom>
        </p:spPr>
      </p:pic>
      <p:pic>
        <p:nvPicPr>
          <p:cNvPr id="7" name="Picture 6">
            <a:extLst>
              <a:ext uri="{FF2B5EF4-FFF2-40B4-BE49-F238E27FC236}">
                <a16:creationId xmlns:a16="http://schemas.microsoft.com/office/drawing/2014/main" id="{6334CFBE-ECA5-1DA6-9DD0-D82C1A6896A6}"/>
              </a:ext>
            </a:extLst>
          </p:cNvPr>
          <p:cNvPicPr>
            <a:picLocks noChangeAspect="1"/>
          </p:cNvPicPr>
          <p:nvPr/>
        </p:nvPicPr>
        <p:blipFill rotWithShape="1">
          <a:blip r:embed="rId6"/>
          <a:srcRect l="19701" r="30223" b="1"/>
          <a:stretch/>
        </p:blipFill>
        <p:spPr>
          <a:xfrm>
            <a:off x="2895601" y="3993795"/>
            <a:ext cx="2017290" cy="1762432"/>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486400" y="2819399"/>
            <a:ext cx="5867400" cy="3357563"/>
          </a:xfrm>
          <a:prstGeom prst="rect">
            <a:avLst/>
          </a:prstGeom>
        </p:spPr>
        <p:txBody>
          <a:bodyPr vert="horz" lIns="91440" tIns="45720" rIns="91440" bIns="45720" rtlCol="0" anchor="t">
            <a:normAutofit/>
          </a:bodyPr>
          <a:lstStyle/>
          <a:p>
            <a:pPr>
              <a:spcBef>
                <a:spcPts val="1400"/>
              </a:spcBef>
            </a:pPr>
            <a:r>
              <a:rPr lang="en-US" sz="2000" dirty="0"/>
              <a:t>Data looks different for all sites. However, most of the cases include Booster Version Category FT.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6248400" y="365125"/>
            <a:ext cx="5105398" cy="1952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16" name="Freeform: Shape 15">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52BEF71F-A147-D9E4-BDE1-D9EF029586E0}"/>
              </a:ext>
            </a:extLst>
          </p:cNvPr>
          <p:cNvPicPr>
            <a:picLocks noChangeAspect="1"/>
          </p:cNvPicPr>
          <p:nvPr/>
        </p:nvPicPr>
        <p:blipFill>
          <a:blip r:embed="rId2"/>
          <a:stretch>
            <a:fillRect/>
          </a:stretch>
        </p:blipFill>
        <p:spPr>
          <a:xfrm>
            <a:off x="601134" y="2325496"/>
            <a:ext cx="3195204" cy="238042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248400" y="2497257"/>
            <a:ext cx="5105398" cy="3679705"/>
          </a:xfrm>
          <a:prstGeom prst="rect">
            <a:avLst/>
          </a:prstGeom>
        </p:spPr>
        <p:txBody>
          <a:bodyPr vert="horz" lIns="91440" tIns="45720" rIns="91440" bIns="45720" rtlCol="0">
            <a:normAutofit/>
          </a:bodyPr>
          <a:lstStyle/>
          <a:p>
            <a:pPr>
              <a:spcBef>
                <a:spcPts val="1400"/>
              </a:spcBef>
            </a:pPr>
            <a:r>
              <a:rPr lang="en-US" sz="2000"/>
              <a:t>The model, or models in this case, with the highest classification accuracy (~83%):</a:t>
            </a:r>
          </a:p>
          <a:p>
            <a:pPr lvl="1">
              <a:spcBef>
                <a:spcPts val="1400"/>
              </a:spcBef>
            </a:pPr>
            <a:r>
              <a:rPr lang="en-US" sz="2000"/>
              <a:t>K-nearest neighbour, Logisitc Regression and Support Vector Maching (SVM)</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5F55C16-BC21-49EF-A4FF-C3155BB93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6248400" y="365125"/>
            <a:ext cx="5105398" cy="195274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Confusion Matrix</a:t>
            </a:r>
          </a:p>
        </p:txBody>
      </p:sp>
      <p:sp>
        <p:nvSpPr>
          <p:cNvPr id="16" name="Freeform: Shape 15">
            <a:extLst>
              <a:ext uri="{FF2B5EF4-FFF2-40B4-BE49-F238E27FC236}">
                <a16:creationId xmlns:a16="http://schemas.microsoft.com/office/drawing/2014/main" id="{0C5F069E-AFE6-4825-8945-46F2918A50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6116569" cy="6858000"/>
          </a:xfrm>
          <a:custGeom>
            <a:avLst/>
            <a:gdLst>
              <a:gd name="connsiteX0" fmla="*/ 0 w 6116569"/>
              <a:gd name="connsiteY0" fmla="*/ 0 h 6879321"/>
              <a:gd name="connsiteX1" fmla="*/ 2935851 w 6116569"/>
              <a:gd name="connsiteY1" fmla="*/ 0 h 6879321"/>
              <a:gd name="connsiteX2" fmla="*/ 3238280 w 6116569"/>
              <a:gd name="connsiteY2" fmla="*/ 31980 h 6879321"/>
              <a:gd name="connsiteX3" fmla="*/ 3660541 w 6116569"/>
              <a:gd name="connsiteY3" fmla="*/ 550772 h 6879321"/>
              <a:gd name="connsiteX4" fmla="*/ 3808902 w 6116569"/>
              <a:gd name="connsiteY4" fmla="*/ 589860 h 6879321"/>
              <a:gd name="connsiteX5" fmla="*/ 4413762 w 6116569"/>
              <a:gd name="connsiteY5" fmla="*/ 625393 h 6879321"/>
              <a:gd name="connsiteX6" fmla="*/ 4567830 w 6116569"/>
              <a:gd name="connsiteY6" fmla="*/ 721333 h 6879321"/>
              <a:gd name="connsiteX7" fmla="*/ 4171247 w 6116569"/>
              <a:gd name="connsiteY7" fmla="*/ 792401 h 6879321"/>
              <a:gd name="connsiteX8" fmla="*/ 4376671 w 6116569"/>
              <a:gd name="connsiteY8" fmla="*/ 842148 h 6879321"/>
              <a:gd name="connsiteX9" fmla="*/ 4527887 w 6116569"/>
              <a:gd name="connsiteY9" fmla="*/ 813722 h 6879321"/>
              <a:gd name="connsiteX10" fmla="*/ 4633452 w 6116569"/>
              <a:gd name="connsiteY10" fmla="*/ 799508 h 6879321"/>
              <a:gd name="connsiteX11" fmla="*/ 4947293 w 6116569"/>
              <a:gd name="connsiteY11" fmla="*/ 870576 h 6879321"/>
              <a:gd name="connsiteX12" fmla="*/ 5263988 w 6116569"/>
              <a:gd name="connsiteY12" fmla="*/ 820828 h 6879321"/>
              <a:gd name="connsiteX13" fmla="*/ 5249723 w 6116569"/>
              <a:gd name="connsiteY13" fmla="*/ 895449 h 6879321"/>
              <a:gd name="connsiteX14" fmla="*/ 4744723 w 6116569"/>
              <a:gd name="connsiteY14" fmla="*/ 1197485 h 6879321"/>
              <a:gd name="connsiteX15" fmla="*/ 4767548 w 6116569"/>
              <a:gd name="connsiteY15" fmla="*/ 1346727 h 6879321"/>
              <a:gd name="connsiteX16" fmla="*/ 4539299 w 6116569"/>
              <a:gd name="connsiteY16" fmla="*/ 1421348 h 6879321"/>
              <a:gd name="connsiteX17" fmla="*/ 4607773 w 6116569"/>
              <a:gd name="connsiteY17" fmla="*/ 1485309 h 6879321"/>
              <a:gd name="connsiteX18" fmla="*/ 4579242 w 6116569"/>
              <a:gd name="connsiteY18" fmla="*/ 1535055 h 6879321"/>
              <a:gd name="connsiteX19" fmla="*/ 5278255 w 6116569"/>
              <a:gd name="connsiteY19" fmla="*/ 1609676 h 6879321"/>
              <a:gd name="connsiteX20" fmla="*/ 5771843 w 6116569"/>
              <a:gd name="connsiteY20" fmla="*/ 1630997 h 6879321"/>
              <a:gd name="connsiteX21" fmla="*/ 6105656 w 6116569"/>
              <a:gd name="connsiteY21" fmla="*/ 1748257 h 6879321"/>
              <a:gd name="connsiteX22" fmla="*/ 5691955 w 6116569"/>
              <a:gd name="connsiteY22" fmla="*/ 2167555 h 6879321"/>
              <a:gd name="connsiteX23" fmla="*/ 5475118 w 6116569"/>
              <a:gd name="connsiteY23" fmla="*/ 2348776 h 6879321"/>
              <a:gd name="connsiteX24" fmla="*/ 5826051 w 6116569"/>
              <a:gd name="connsiteY24" fmla="*/ 2291922 h 6879321"/>
              <a:gd name="connsiteX25" fmla="*/ 5552153 w 6116569"/>
              <a:gd name="connsiteY25" fmla="*/ 2597513 h 6879321"/>
              <a:gd name="connsiteX26" fmla="*/ 5603508 w 6116569"/>
              <a:gd name="connsiteY26" fmla="*/ 2647260 h 6879321"/>
              <a:gd name="connsiteX27" fmla="*/ 5700515 w 6116569"/>
              <a:gd name="connsiteY27" fmla="*/ 2679240 h 6879321"/>
              <a:gd name="connsiteX28" fmla="*/ 5246870 w 6116569"/>
              <a:gd name="connsiteY28" fmla="*/ 2888889 h 6879321"/>
              <a:gd name="connsiteX29" fmla="*/ 4836022 w 6116569"/>
              <a:gd name="connsiteY29" fmla="*/ 3169605 h 6879321"/>
              <a:gd name="connsiteX30" fmla="*/ 4736163 w 6116569"/>
              <a:gd name="connsiteY30" fmla="*/ 3233565 h 6879321"/>
              <a:gd name="connsiteX31" fmla="*/ 4853141 w 6116569"/>
              <a:gd name="connsiteY31" fmla="*/ 3233565 h 6879321"/>
              <a:gd name="connsiteX32" fmla="*/ 4944440 w 6116569"/>
              <a:gd name="connsiteY32" fmla="*/ 3226459 h 6879321"/>
              <a:gd name="connsiteX33" fmla="*/ 5109921 w 6116569"/>
              <a:gd name="connsiteY33" fmla="*/ 3283313 h 6879321"/>
              <a:gd name="connsiteX34" fmla="*/ 5694809 w 6116569"/>
              <a:gd name="connsiteY34" fmla="*/ 3141178 h 6879321"/>
              <a:gd name="connsiteX35" fmla="*/ 5566419 w 6116569"/>
              <a:gd name="connsiteY35" fmla="*/ 3301079 h 6879321"/>
              <a:gd name="connsiteX36" fmla="*/ 5415203 w 6116569"/>
              <a:gd name="connsiteY36" fmla="*/ 3397020 h 6879321"/>
              <a:gd name="connsiteX37" fmla="*/ 5612068 w 6116569"/>
              <a:gd name="connsiteY37" fmla="*/ 3432554 h 6879321"/>
              <a:gd name="connsiteX38" fmla="*/ 5206927 w 6116569"/>
              <a:gd name="connsiteY38" fmla="*/ 3599562 h 6879321"/>
              <a:gd name="connsiteX39" fmla="*/ 5301079 w 6116569"/>
              <a:gd name="connsiteY39" fmla="*/ 3723930 h 6879321"/>
              <a:gd name="connsiteX40" fmla="*/ 4507915 w 6116569"/>
              <a:gd name="connsiteY40" fmla="*/ 4306683 h 6879321"/>
              <a:gd name="connsiteX41" fmla="*/ 3982942 w 6116569"/>
              <a:gd name="connsiteY41" fmla="*/ 4587399 h 6879321"/>
              <a:gd name="connsiteX42" fmla="*/ 4185513 w 6116569"/>
              <a:gd name="connsiteY42" fmla="*/ 4541205 h 6879321"/>
              <a:gd name="connsiteX43" fmla="*/ 5212633 w 6116569"/>
              <a:gd name="connsiteY43" fmla="*/ 4455924 h 6879321"/>
              <a:gd name="connsiteX44" fmla="*/ 5312492 w 6116569"/>
              <a:gd name="connsiteY44" fmla="*/ 4473691 h 6879321"/>
              <a:gd name="connsiteX45" fmla="*/ 4596361 w 6116569"/>
              <a:gd name="connsiteY45" fmla="*/ 4818368 h 6879321"/>
              <a:gd name="connsiteX46" fmla="*/ 4873113 w 6116569"/>
              <a:gd name="connsiteY46" fmla="*/ 4885882 h 6879321"/>
              <a:gd name="connsiteX47" fmla="*/ 4935881 w 6116569"/>
              <a:gd name="connsiteY47" fmla="*/ 4914309 h 6879321"/>
              <a:gd name="connsiteX48" fmla="*/ 4873113 w 6116569"/>
              <a:gd name="connsiteY48" fmla="*/ 5003143 h 6879321"/>
              <a:gd name="connsiteX49" fmla="*/ 4721898 w 6116569"/>
              <a:gd name="connsiteY49" fmla="*/ 5095530 h 6879321"/>
              <a:gd name="connsiteX50" fmla="*/ 5132745 w 6116569"/>
              <a:gd name="connsiteY50" fmla="*/ 4949842 h 6879321"/>
              <a:gd name="connsiteX51" fmla="*/ 5101362 w 6116569"/>
              <a:gd name="connsiteY51" fmla="*/ 5081317 h 6879321"/>
              <a:gd name="connsiteX52" fmla="*/ 5138452 w 6116569"/>
              <a:gd name="connsiteY52" fmla="*/ 5198578 h 6879321"/>
              <a:gd name="connsiteX53" fmla="*/ 4904497 w 6116569"/>
              <a:gd name="connsiteY53" fmla="*/ 5362033 h 6879321"/>
              <a:gd name="connsiteX54" fmla="*/ 4579242 w 6116569"/>
              <a:gd name="connsiteY54" fmla="*/ 5674729 h 6879321"/>
              <a:gd name="connsiteX55" fmla="*/ 4253988 w 6116569"/>
              <a:gd name="connsiteY55" fmla="*/ 5884379 h 6879321"/>
              <a:gd name="connsiteX56" fmla="*/ 3985795 w 6116569"/>
              <a:gd name="connsiteY56" fmla="*/ 6069153 h 6879321"/>
              <a:gd name="connsiteX57" fmla="*/ 4231163 w 6116569"/>
              <a:gd name="connsiteY57" fmla="*/ 6030066 h 6879321"/>
              <a:gd name="connsiteX58" fmla="*/ 3814609 w 6116569"/>
              <a:gd name="connsiteY58" fmla="*/ 6317889 h 6879321"/>
              <a:gd name="connsiteX59" fmla="*/ 3751840 w 6116569"/>
              <a:gd name="connsiteY59" fmla="*/ 6339209 h 6879321"/>
              <a:gd name="connsiteX60" fmla="*/ 3089919 w 6116569"/>
              <a:gd name="connsiteY60" fmla="*/ 6563071 h 6879321"/>
              <a:gd name="connsiteX61" fmla="*/ 2961529 w 6116569"/>
              <a:gd name="connsiteY61" fmla="*/ 6662566 h 6879321"/>
              <a:gd name="connsiteX62" fmla="*/ 3107038 w 6116569"/>
              <a:gd name="connsiteY62" fmla="*/ 6673226 h 6879321"/>
              <a:gd name="connsiteX63" fmla="*/ 3594919 w 6116569"/>
              <a:gd name="connsiteY63" fmla="*/ 6591499 h 6879321"/>
              <a:gd name="connsiteX64" fmla="*/ 3261106 w 6116569"/>
              <a:gd name="connsiteY64" fmla="*/ 6726527 h 6879321"/>
              <a:gd name="connsiteX65" fmla="*/ 3620597 w 6116569"/>
              <a:gd name="connsiteY65" fmla="*/ 6740740 h 6879321"/>
              <a:gd name="connsiteX66" fmla="*/ 3703337 w 6116569"/>
              <a:gd name="connsiteY66" fmla="*/ 6826020 h 6879321"/>
              <a:gd name="connsiteX67" fmla="*/ 3689072 w 6116569"/>
              <a:gd name="connsiteY67" fmla="*/ 6879321 h 6879321"/>
              <a:gd name="connsiteX68" fmla="*/ 0 w 6116569"/>
              <a:gd name="connsiteY68" fmla="*/ 6879321 h 68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pic>
        <p:nvPicPr>
          <p:cNvPr id="3" name="Picture 2">
            <a:extLst>
              <a:ext uri="{FF2B5EF4-FFF2-40B4-BE49-F238E27FC236}">
                <a16:creationId xmlns:a16="http://schemas.microsoft.com/office/drawing/2014/main" id="{FBD5AFC2-3C1A-86FE-5B4C-262BB1C6995B}"/>
              </a:ext>
            </a:extLst>
          </p:cNvPr>
          <p:cNvPicPr>
            <a:picLocks noChangeAspect="1"/>
          </p:cNvPicPr>
          <p:nvPr/>
        </p:nvPicPr>
        <p:blipFill>
          <a:blip r:embed="rId3"/>
          <a:stretch>
            <a:fillRect/>
          </a:stretch>
        </p:blipFill>
        <p:spPr>
          <a:xfrm>
            <a:off x="601134" y="2189700"/>
            <a:ext cx="3195204" cy="2652018"/>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248400" y="2497257"/>
            <a:ext cx="5105398" cy="3679705"/>
          </a:xfrm>
          <a:prstGeom prst="rect">
            <a:avLst/>
          </a:prstGeom>
        </p:spPr>
        <p:txBody>
          <a:bodyPr vert="horz" lIns="91440" tIns="45720" rIns="91440" bIns="45720" rtlCol="0">
            <a:normAutofit/>
          </a:bodyPr>
          <a:lstStyle/>
          <a:p>
            <a:pPr>
              <a:spcBef>
                <a:spcPts val="1400"/>
              </a:spcBef>
            </a:pPr>
            <a:r>
              <a:rPr lang="en-US" sz="2000"/>
              <a:t>The confusion matrix for KNN, SVM and Logistic Regression all look the same. It shows that the classifier can distinguish between the different classes (Successful, Unsuccessful landing). The major problem with our model, impacting the model’s accuracy, are the false positives. </a:t>
            </a:r>
          </a:p>
          <a:p>
            <a:pPr>
              <a:spcBef>
                <a:spcPts val="1400"/>
              </a:spcBef>
            </a:pPr>
            <a:r>
              <a:rPr lang="en-US" sz="2000"/>
              <a:t>The false positive problems could be due to overfitting the model since only 20 % of our dataset is used for test / evaluation of the model, whereas 80 % of the data is used to train the model. </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117189" cy="4351338"/>
          </a:xfrm>
          <a:prstGeom prst="rect">
            <a:avLst/>
          </a:prstGeom>
        </p:spPr>
        <p:txBody>
          <a:bodyPr>
            <a:normAutofit lnSpcReduction="10000"/>
          </a:bodyPr>
          <a:lstStyle/>
          <a:p>
            <a:pPr marL="0" indent="0">
              <a:lnSpc>
                <a:spcPct val="100000"/>
              </a:lnSpc>
              <a:spcBef>
                <a:spcPts val="1400"/>
              </a:spcBef>
              <a:buNone/>
            </a:pPr>
            <a:r>
              <a:rPr lang="sv-SE" sz="2200" dirty="0">
                <a:solidFill>
                  <a:schemeClr val="accent3">
                    <a:lumMod val="25000"/>
                  </a:schemeClr>
                </a:solidFill>
                <a:latin typeface="Abadi" panose="020B0604020104020204" pitchFamily="34" charset="0"/>
              </a:rPr>
              <a:t>Based on the findings made we conclude that:</a:t>
            </a:r>
          </a:p>
          <a:p>
            <a:pPr>
              <a:lnSpc>
                <a:spcPct val="100000"/>
              </a:lnSpc>
              <a:spcBef>
                <a:spcPts val="1400"/>
              </a:spcBef>
            </a:pPr>
            <a:r>
              <a:rPr lang="sv-SE" sz="2200" dirty="0">
                <a:solidFill>
                  <a:schemeClr val="accent3">
                    <a:lumMod val="25000"/>
                  </a:schemeClr>
                </a:solidFill>
                <a:latin typeface="Abadi" panose="020B0604020104020204" pitchFamily="34" charset="0"/>
              </a:rPr>
              <a:t>The greater number of launches taken place at a site, the greater the success rate is at the launch site.</a:t>
            </a:r>
          </a:p>
          <a:p>
            <a:pPr>
              <a:lnSpc>
                <a:spcPct val="100000"/>
              </a:lnSpc>
              <a:spcBef>
                <a:spcPts val="1400"/>
              </a:spcBef>
            </a:pPr>
            <a:r>
              <a:rPr lang="sv-SE" sz="2200" dirty="0">
                <a:solidFill>
                  <a:schemeClr val="accent3">
                    <a:lumMod val="25000"/>
                  </a:schemeClr>
                </a:solidFill>
                <a:latin typeface="Abadi" panose="020B0604020104020204" pitchFamily="34" charset="0"/>
              </a:rPr>
              <a:t>Launch success rate start to increase from 2013 up until 2020</a:t>
            </a:r>
          </a:p>
          <a:p>
            <a:pPr>
              <a:lnSpc>
                <a:spcPct val="100000"/>
              </a:lnSpc>
              <a:spcBef>
                <a:spcPts val="1400"/>
              </a:spcBef>
            </a:pPr>
            <a:r>
              <a:rPr lang="sv-SE" sz="2200" dirty="0">
                <a:solidFill>
                  <a:schemeClr val="accent3">
                    <a:lumMod val="25000"/>
                  </a:schemeClr>
                </a:solidFill>
                <a:latin typeface="Abadi" panose="020B0604020104020204" pitchFamily="34" charset="0"/>
              </a:rPr>
              <a:t>Orbits ES-L1, HEO, SSO, VLEO and GEO had the largest success rate of all of the different orbit types</a:t>
            </a:r>
          </a:p>
          <a:p>
            <a:pPr>
              <a:lnSpc>
                <a:spcPct val="100000"/>
              </a:lnSpc>
              <a:spcBef>
                <a:spcPts val="1400"/>
              </a:spcBef>
            </a:pPr>
            <a:r>
              <a:rPr lang="sv-SE" sz="2200" dirty="0">
                <a:solidFill>
                  <a:schemeClr val="accent3">
                    <a:lumMod val="25000"/>
                  </a:schemeClr>
                </a:solidFill>
                <a:latin typeface="Abadi" panose="020B0604020104020204" pitchFamily="34" charset="0"/>
              </a:rPr>
              <a:t>KSC LC-39A is the launch site the the most successful launches of any site</a:t>
            </a:r>
          </a:p>
          <a:p>
            <a:pPr>
              <a:lnSpc>
                <a:spcPct val="100000"/>
              </a:lnSpc>
              <a:spcBef>
                <a:spcPts val="1400"/>
              </a:spcBef>
            </a:pPr>
            <a:r>
              <a:rPr lang="sv-SE" sz="2200" dirty="0">
                <a:solidFill>
                  <a:schemeClr val="accent3">
                    <a:lumMod val="25000"/>
                  </a:schemeClr>
                </a:solidFill>
                <a:latin typeface="Abadi" panose="020B0604020104020204" pitchFamily="34" charset="0"/>
              </a:rPr>
              <a:t>There are three classification models that are just as accurate in predicting wether recovery of first stage will be successful or not. These are:</a:t>
            </a:r>
          </a:p>
          <a:p>
            <a:pPr lvl="1">
              <a:lnSpc>
                <a:spcPct val="100000"/>
              </a:lnSpc>
              <a:spcBef>
                <a:spcPts val="1400"/>
              </a:spcBef>
            </a:pPr>
            <a:r>
              <a:rPr lang="sv-SE" sz="1800" dirty="0">
                <a:solidFill>
                  <a:schemeClr val="accent3">
                    <a:lumMod val="25000"/>
                  </a:schemeClr>
                </a:solidFill>
                <a:latin typeface="Abadi" panose="020B0604020104020204" pitchFamily="34" charset="0"/>
              </a:rPr>
              <a:t>KNN, SVM, and Logistic Regression</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5408913-B323-422F-B521-2957A5B7F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92" y="0"/>
            <a:ext cx="7299977"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solidFill>
                <a:schemeClr val="tx1"/>
              </a:solidFill>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838199" y="1065749"/>
            <a:ext cx="4953001" cy="472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Appendix</a:t>
            </a: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538022" y="713313"/>
            <a:ext cx="3815778" cy="5431376"/>
          </a:xfrm>
          <a:prstGeom prst="rect">
            <a:avLst/>
          </a:prstGeom>
        </p:spPr>
        <p:txBody>
          <a:bodyPr vert="horz" lIns="91440" tIns="45720" rIns="91440" bIns="45720" rtlCol="0" anchor="ctr">
            <a:normAutofit/>
          </a:bodyPr>
          <a:lstStyle/>
          <a:p>
            <a:pPr>
              <a:spcBef>
                <a:spcPts val="1400"/>
              </a:spcBef>
            </a:pPr>
            <a:r>
              <a:rPr lang="en-US" sz="2000"/>
              <a:t>Include any relevant assets like Python code snippets, SQL queries, charts, Notebook outputs, or data sets that you may have created during this project</a:t>
            </a:r>
          </a:p>
        </p:txBody>
      </p:sp>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838200" y="713312"/>
            <a:ext cx="4038600" cy="54313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Methodology</a:t>
            </a:r>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6095999" y="713313"/>
            <a:ext cx="5257801" cy="543137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a:spcBef>
                <a:spcPts val="1400"/>
              </a:spcBef>
              <a:buFont typeface="Arial" panose="020B0604020202020204" pitchFamily="34" charset="0"/>
              <a:buChar char="•"/>
            </a:pPr>
            <a:r>
              <a:rPr lang="en-US" sz="1400">
                <a:solidFill>
                  <a:schemeClr val="tx1"/>
                </a:solidFill>
                <a:latin typeface="+mn-lt"/>
              </a:rPr>
              <a:t>Executive Summary</a:t>
            </a:r>
          </a:p>
          <a:p>
            <a:pPr>
              <a:spcBef>
                <a:spcPts val="1400"/>
              </a:spcBef>
              <a:buFont typeface="Arial" panose="020B0604020202020204" pitchFamily="34" charset="0"/>
              <a:buChar char="•"/>
            </a:pPr>
            <a:r>
              <a:rPr lang="en-US" sz="1400">
                <a:solidFill>
                  <a:schemeClr val="tx1"/>
                </a:solidFill>
                <a:latin typeface="+mn-lt"/>
              </a:rPr>
              <a:t>Data collection methodology:</a:t>
            </a:r>
          </a:p>
          <a:p>
            <a:pPr lvl="1">
              <a:spcBef>
                <a:spcPts val="1400"/>
              </a:spcBef>
              <a:buFont typeface="Arial" panose="020B0604020202020204" pitchFamily="34" charset="0"/>
              <a:buChar char="•"/>
            </a:pPr>
            <a:r>
              <a:rPr lang="en-US" sz="1400">
                <a:solidFill>
                  <a:schemeClr val="tx1"/>
                </a:solidFill>
                <a:latin typeface="+mn-lt"/>
              </a:rPr>
              <a:t>Data has been collected using the SpaceX API (Open data) and using web scraping on SpaceX data from Wikipedia.</a:t>
            </a:r>
          </a:p>
          <a:p>
            <a:pPr>
              <a:spcBef>
                <a:spcPts val="1400"/>
              </a:spcBef>
              <a:buFont typeface="Arial" panose="020B0604020202020204" pitchFamily="34" charset="0"/>
              <a:buChar char="•"/>
            </a:pPr>
            <a:r>
              <a:rPr lang="en-US" sz="1400">
                <a:solidFill>
                  <a:schemeClr val="tx1"/>
                </a:solidFill>
                <a:latin typeface="+mn-lt"/>
              </a:rPr>
              <a:t>Perform data wrangling</a:t>
            </a:r>
          </a:p>
          <a:p>
            <a:pPr lvl="1">
              <a:spcBef>
                <a:spcPts val="1400"/>
              </a:spcBef>
              <a:buFont typeface="Arial" panose="020B0604020202020204" pitchFamily="34" charset="0"/>
              <a:buChar char="•"/>
            </a:pPr>
            <a:r>
              <a:rPr lang="en-US" sz="1400">
                <a:solidFill>
                  <a:schemeClr val="tx1"/>
                </a:solidFill>
                <a:latin typeface="+mn-lt"/>
              </a:rPr>
              <a:t>Missing data has been handled by calculating the means for the continuous variables in the dataset and replacing the missing values with the calculated mean. </a:t>
            </a:r>
          </a:p>
          <a:p>
            <a:pPr lvl="1">
              <a:spcBef>
                <a:spcPts val="1400"/>
              </a:spcBef>
              <a:buFont typeface="Arial" panose="020B0604020202020204" pitchFamily="34" charset="0"/>
              <a:buChar char="•"/>
            </a:pPr>
            <a:r>
              <a:rPr lang="en-US" sz="1400">
                <a:solidFill>
                  <a:schemeClr val="tx1"/>
                </a:solidFill>
                <a:latin typeface="+mn-lt"/>
              </a:rPr>
              <a:t>In order to fit categorical variables to our predictive models, One-hot encoding was applied to all categorical features.</a:t>
            </a:r>
          </a:p>
          <a:p>
            <a:pPr>
              <a:spcBef>
                <a:spcPts val="1400"/>
              </a:spcBef>
              <a:buFont typeface="Arial" panose="020B0604020202020204" pitchFamily="34" charset="0"/>
              <a:buChar char="•"/>
            </a:pPr>
            <a:r>
              <a:rPr lang="en-US" sz="1400">
                <a:solidFill>
                  <a:schemeClr val="tx1"/>
                </a:solidFill>
                <a:latin typeface="+mn-lt"/>
              </a:rPr>
              <a:t>Perform exploratory data analysis (EDA) using visualization and SQL</a:t>
            </a:r>
          </a:p>
          <a:p>
            <a:pPr>
              <a:spcBef>
                <a:spcPts val="1400"/>
              </a:spcBef>
              <a:buFont typeface="Arial" panose="020B0604020202020204" pitchFamily="34" charset="0"/>
              <a:buChar char="•"/>
            </a:pPr>
            <a:r>
              <a:rPr lang="en-US" sz="1400">
                <a:solidFill>
                  <a:schemeClr val="tx1"/>
                </a:solidFill>
                <a:latin typeface="+mn-lt"/>
              </a:rPr>
              <a:t>Perform interactive visual analytics using Folium and Plotly Dash</a:t>
            </a:r>
          </a:p>
          <a:p>
            <a:pPr>
              <a:spcBef>
                <a:spcPts val="1400"/>
              </a:spcBef>
              <a:buFont typeface="Arial" panose="020B0604020202020204" pitchFamily="34" charset="0"/>
              <a:buChar char="•"/>
            </a:pPr>
            <a:r>
              <a:rPr lang="en-US" sz="1400">
                <a:solidFill>
                  <a:schemeClr val="tx1"/>
                </a:solidFill>
                <a:latin typeface="+mn-lt"/>
              </a:rPr>
              <a:t>Perform predictive analysis using classification models</a:t>
            </a:r>
          </a:p>
          <a:p>
            <a:pPr lvl="1">
              <a:spcBef>
                <a:spcPts val="1400"/>
              </a:spcBef>
              <a:buFont typeface="Arial" panose="020B0604020202020204" pitchFamily="34" charset="0"/>
              <a:buChar char="•"/>
            </a:pPr>
            <a:r>
              <a:rPr lang="en-US" sz="1400">
                <a:solidFill>
                  <a:schemeClr val="tx1"/>
                </a:solidFill>
                <a:latin typeface="+mn-lt"/>
              </a:rPr>
              <a:t>How to build, tune, evaluate classification models</a:t>
            </a:r>
          </a:p>
          <a:p>
            <a:pPr>
              <a:spcBef>
                <a:spcPts val="1400"/>
              </a:spcBef>
              <a:buFont typeface="Arial" panose="020B0604020202020204" pitchFamily="34" charset="0"/>
              <a:buChar char="•"/>
            </a:pPr>
            <a:endParaRPr lang="en-US" sz="1400">
              <a:solidFill>
                <a:schemeClr val="tx1"/>
              </a:solidFill>
              <a:latin typeface="+mn-lt"/>
            </a:endParaRPr>
          </a:p>
          <a:p>
            <a:pPr>
              <a:spcBef>
                <a:spcPts val="1400"/>
              </a:spcBef>
              <a:buFont typeface="Arial" panose="020B0604020202020204" pitchFamily="34" charset="0"/>
              <a:buChar char="•"/>
            </a:pPr>
            <a:endParaRPr lang="en-US" sz="1400">
              <a:solidFill>
                <a:schemeClr val="tx1"/>
              </a:solidFill>
              <a:latin typeface="+mn-lt"/>
            </a:endParaRPr>
          </a:p>
          <a:p>
            <a:pPr>
              <a:spcBef>
                <a:spcPts val="1400"/>
              </a:spcBef>
              <a:buFont typeface="Arial" panose="020B0604020202020204" pitchFamily="34" charset="0"/>
              <a:buChar char="•"/>
            </a:pPr>
            <a:endParaRPr lang="en-US" sz="1400">
              <a:solidFill>
                <a:schemeClr val="tx1"/>
              </a:solidFill>
              <a:latin typeface="+mn-lt"/>
            </a:endParaRPr>
          </a:p>
        </p:txBody>
      </p:sp>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0339EE9-5436-4860-BBFC-7CD7C90DBA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A770EBD-5B77-46EC-BF58-EF27ACD6B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5" y="0"/>
            <a:ext cx="7537705" cy="6858000"/>
          </a:xfrm>
          <a:custGeom>
            <a:avLst/>
            <a:gdLst>
              <a:gd name="connsiteX0" fmla="*/ 1008599 w 7299977"/>
              <a:gd name="connsiteY0" fmla="*/ 0 h 6858000"/>
              <a:gd name="connsiteX1" fmla="*/ 4420653 w 7299977"/>
              <a:gd name="connsiteY1" fmla="*/ 0 h 6858000"/>
              <a:gd name="connsiteX2" fmla="*/ 5511704 w 7299977"/>
              <a:gd name="connsiteY2" fmla="*/ 0 h 6858000"/>
              <a:gd name="connsiteX3" fmla="*/ 7299977 w 7299977"/>
              <a:gd name="connsiteY3" fmla="*/ 0 h 6858000"/>
              <a:gd name="connsiteX4" fmla="*/ 7299977 w 7299977"/>
              <a:gd name="connsiteY4" fmla="*/ 6858000 h 6858000"/>
              <a:gd name="connsiteX5" fmla="*/ 5511704 w 7299977"/>
              <a:gd name="connsiteY5" fmla="*/ 6858000 h 6858000"/>
              <a:gd name="connsiteX6" fmla="*/ 4420653 w 7299977"/>
              <a:gd name="connsiteY6" fmla="*/ 6858000 h 6858000"/>
              <a:gd name="connsiteX7" fmla="*/ 1592997 w 7299977"/>
              <a:gd name="connsiteY7" fmla="*/ 6858000 h 6858000"/>
              <a:gd name="connsiteX8" fmla="*/ 1232473 w 7299977"/>
              <a:gd name="connsiteY8" fmla="*/ 6658805 h 6858000"/>
              <a:gd name="connsiteX9" fmla="*/ 1075471 w 7299977"/>
              <a:gd name="connsiteY9" fmla="*/ 6431153 h 6858000"/>
              <a:gd name="connsiteX10" fmla="*/ 1020229 w 7299977"/>
              <a:gd name="connsiteY10" fmla="*/ 6367127 h 6858000"/>
              <a:gd name="connsiteX11" fmla="*/ 883579 w 7299977"/>
              <a:gd name="connsiteY11" fmla="*/ 6281757 h 6858000"/>
              <a:gd name="connsiteX12" fmla="*/ 645167 w 7299977"/>
              <a:gd name="connsiteY12" fmla="*/ 6100347 h 6858000"/>
              <a:gd name="connsiteX13" fmla="*/ 732391 w 7299977"/>
              <a:gd name="connsiteY13" fmla="*/ 6057663 h 6858000"/>
              <a:gd name="connsiteX14" fmla="*/ 985339 w 7299977"/>
              <a:gd name="connsiteY14" fmla="*/ 6167932 h 6858000"/>
              <a:gd name="connsiteX15" fmla="*/ 1168509 w 7299977"/>
              <a:gd name="connsiteY15" fmla="*/ 6196388 h 6858000"/>
              <a:gd name="connsiteX16" fmla="*/ 909746 w 7299977"/>
              <a:gd name="connsiteY16" fmla="*/ 6004307 h 6858000"/>
              <a:gd name="connsiteX17" fmla="*/ 659704 w 7299977"/>
              <a:gd name="connsiteY17" fmla="*/ 5755314 h 6858000"/>
              <a:gd name="connsiteX18" fmla="*/ 851597 w 7299977"/>
              <a:gd name="connsiteY18" fmla="*/ 5801555 h 6858000"/>
              <a:gd name="connsiteX19" fmla="*/ 860319 w 7299977"/>
              <a:gd name="connsiteY19" fmla="*/ 5769542 h 6858000"/>
              <a:gd name="connsiteX20" fmla="*/ 691686 w 7299977"/>
              <a:gd name="connsiteY20" fmla="*/ 5474306 h 6858000"/>
              <a:gd name="connsiteX21" fmla="*/ 610278 w 7299977"/>
              <a:gd name="connsiteY21" fmla="*/ 5353367 h 6858000"/>
              <a:gd name="connsiteX22" fmla="*/ 238123 w 7299977"/>
              <a:gd name="connsiteY22" fmla="*/ 4994104 h 6858000"/>
              <a:gd name="connsiteX23" fmla="*/ 592833 w 7299977"/>
              <a:gd name="connsiteY23" fmla="*/ 5154171 h 6858000"/>
              <a:gd name="connsiteX24" fmla="*/ 226494 w 7299977"/>
              <a:gd name="connsiteY24" fmla="*/ 4805580 h 6858000"/>
              <a:gd name="connsiteX25" fmla="*/ 49139 w 7299977"/>
              <a:gd name="connsiteY25" fmla="*/ 4677526 h 6858000"/>
              <a:gd name="connsiteX26" fmla="*/ 5527 w 7299977"/>
              <a:gd name="connsiteY26" fmla="*/ 4602828 h 6858000"/>
              <a:gd name="connsiteX27" fmla="*/ 84029 w 7299977"/>
              <a:gd name="connsiteY27" fmla="*/ 4585042 h 6858000"/>
              <a:gd name="connsiteX28" fmla="*/ 325347 w 7299977"/>
              <a:gd name="connsiteY28" fmla="*/ 4613499 h 6858000"/>
              <a:gd name="connsiteX29" fmla="*/ 25879 w 7299977"/>
              <a:gd name="connsiteY29" fmla="*/ 4378734 h 6858000"/>
              <a:gd name="connsiteX30" fmla="*/ 249753 w 7299977"/>
              <a:gd name="connsiteY30" fmla="*/ 4414305 h 6858000"/>
              <a:gd name="connsiteX31" fmla="*/ 313718 w 7299977"/>
              <a:gd name="connsiteY31" fmla="*/ 4321821 h 6858000"/>
              <a:gd name="connsiteX32" fmla="*/ 418386 w 7299977"/>
              <a:gd name="connsiteY32" fmla="*/ 4172424 h 6858000"/>
              <a:gd name="connsiteX33" fmla="*/ 491072 w 7299977"/>
              <a:gd name="connsiteY33" fmla="*/ 4090612 h 6858000"/>
              <a:gd name="connsiteX34" fmla="*/ 520147 w 7299977"/>
              <a:gd name="connsiteY34" fmla="*/ 3827390 h 6858000"/>
              <a:gd name="connsiteX35" fmla="*/ 459090 w 7299977"/>
              <a:gd name="connsiteY35" fmla="*/ 3539269 h 6858000"/>
              <a:gd name="connsiteX36" fmla="*/ 290458 w 7299977"/>
              <a:gd name="connsiteY36" fmla="*/ 3393429 h 6858000"/>
              <a:gd name="connsiteX37" fmla="*/ 339884 w 7299977"/>
              <a:gd name="connsiteY37" fmla="*/ 3229805 h 6858000"/>
              <a:gd name="connsiteX38" fmla="*/ 697501 w 7299977"/>
              <a:gd name="connsiteY38" fmla="*/ 3329402 h 6858000"/>
              <a:gd name="connsiteX39" fmla="*/ 165437 w 7299977"/>
              <a:gd name="connsiteY39" fmla="*/ 2941684 h 6858000"/>
              <a:gd name="connsiteX40" fmla="*/ 255568 w 7299977"/>
              <a:gd name="connsiteY40" fmla="*/ 2923898 h 6858000"/>
              <a:gd name="connsiteX41" fmla="*/ 578296 w 7299977"/>
              <a:gd name="connsiteY41" fmla="*/ 2703362 h 6858000"/>
              <a:gd name="connsiteX42" fmla="*/ 595740 w 7299977"/>
              <a:gd name="connsiteY42" fmla="*/ 2692689 h 6858000"/>
              <a:gd name="connsiteX43" fmla="*/ 650982 w 7299977"/>
              <a:gd name="connsiteY43" fmla="*/ 2553965 h 6858000"/>
              <a:gd name="connsiteX44" fmla="*/ 825429 w 7299977"/>
              <a:gd name="connsiteY44" fmla="*/ 2532623 h 6858000"/>
              <a:gd name="connsiteX45" fmla="*/ 970802 w 7299977"/>
              <a:gd name="connsiteY45" fmla="*/ 2564636 h 6858000"/>
              <a:gd name="connsiteX46" fmla="*/ 1127805 w 7299977"/>
              <a:gd name="connsiteY46" fmla="*/ 2525509 h 6858000"/>
              <a:gd name="connsiteX47" fmla="*/ 1267362 w 7299977"/>
              <a:gd name="connsiteY47" fmla="*/ 2543294 h 6858000"/>
              <a:gd name="connsiteX48" fmla="*/ 1386568 w 7299977"/>
              <a:gd name="connsiteY48" fmla="*/ 2518395 h 6858000"/>
              <a:gd name="connsiteX49" fmla="*/ 1270270 w 7299977"/>
              <a:gd name="connsiteY49" fmla="*/ 2401012 h 6858000"/>
              <a:gd name="connsiteX50" fmla="*/ 1107453 w 7299977"/>
              <a:gd name="connsiteY50" fmla="*/ 2401012 h 6858000"/>
              <a:gd name="connsiteX51" fmla="*/ 991154 w 7299977"/>
              <a:gd name="connsiteY51" fmla="*/ 2326314 h 6858000"/>
              <a:gd name="connsiteX52" fmla="*/ 880671 w 7299977"/>
              <a:gd name="connsiteY52" fmla="*/ 2191146 h 6858000"/>
              <a:gd name="connsiteX53" fmla="*/ 491072 w 7299977"/>
              <a:gd name="connsiteY53" fmla="*/ 1974165 h 6858000"/>
              <a:gd name="connsiteX54" fmla="*/ 421293 w 7299977"/>
              <a:gd name="connsiteY54" fmla="*/ 1892353 h 6858000"/>
              <a:gd name="connsiteX55" fmla="*/ 1531941 w 7299977"/>
              <a:gd name="connsiteY55" fmla="*/ 2208931 h 6858000"/>
              <a:gd name="connsiteX56" fmla="*/ 1188861 w 7299977"/>
              <a:gd name="connsiteY56" fmla="*/ 2077320 h 6858000"/>
              <a:gd name="connsiteX57" fmla="*/ 1421458 w 7299977"/>
              <a:gd name="connsiteY57" fmla="*/ 2102219 h 6858000"/>
              <a:gd name="connsiteX58" fmla="*/ 1549386 w 7299977"/>
              <a:gd name="connsiteY58" fmla="*/ 2013292 h 6858000"/>
              <a:gd name="connsiteX59" fmla="*/ 1549386 w 7299977"/>
              <a:gd name="connsiteY59" fmla="*/ 1984836 h 6858000"/>
              <a:gd name="connsiteX60" fmla="*/ 1453440 w 7299977"/>
              <a:gd name="connsiteY60" fmla="*/ 1903025 h 6858000"/>
              <a:gd name="connsiteX61" fmla="*/ 1398198 w 7299977"/>
              <a:gd name="connsiteY61" fmla="*/ 1849668 h 6858000"/>
              <a:gd name="connsiteX62" fmla="*/ 1247011 w 7299977"/>
              <a:gd name="connsiteY62" fmla="*/ 1657587 h 6858000"/>
              <a:gd name="connsiteX63" fmla="*/ 1354586 w 7299977"/>
              <a:gd name="connsiteY63" fmla="*/ 1636245 h 6858000"/>
              <a:gd name="connsiteX64" fmla="*/ 1395290 w 7299977"/>
              <a:gd name="connsiteY64" fmla="*/ 1597117 h 6858000"/>
              <a:gd name="connsiteX65" fmla="*/ 1366216 w 7299977"/>
              <a:gd name="connsiteY65" fmla="*/ 1540204 h 6858000"/>
              <a:gd name="connsiteX66" fmla="*/ 1031858 w 7299977"/>
              <a:gd name="connsiteY66" fmla="*/ 1365909 h 6858000"/>
              <a:gd name="connsiteX67" fmla="*/ 1005692 w 7299977"/>
              <a:gd name="connsiteY67" fmla="*/ 1230741 h 6858000"/>
              <a:gd name="connsiteX68" fmla="*/ 1069655 w 7299977"/>
              <a:gd name="connsiteY68" fmla="*/ 1209399 h 6858000"/>
              <a:gd name="connsiteX69" fmla="*/ 1142342 w 7299977"/>
              <a:gd name="connsiteY69" fmla="*/ 1220069 h 6858000"/>
              <a:gd name="connsiteX70" fmla="*/ 1084193 w 7299977"/>
              <a:gd name="connsiteY70" fmla="*/ 1113358 h 6858000"/>
              <a:gd name="connsiteX71" fmla="*/ 848689 w 7299977"/>
              <a:gd name="connsiteY71" fmla="*/ 1006647 h 6858000"/>
              <a:gd name="connsiteX72" fmla="*/ 805077 w 7299977"/>
              <a:gd name="connsiteY72" fmla="*/ 949734 h 6858000"/>
              <a:gd name="connsiteX73" fmla="*/ 863226 w 7299977"/>
              <a:gd name="connsiteY73" fmla="*/ 921277 h 6858000"/>
              <a:gd name="connsiteX74" fmla="*/ 906838 w 7299977"/>
              <a:gd name="connsiteY74" fmla="*/ 910606 h 6858000"/>
              <a:gd name="connsiteX75" fmla="*/ 5527 w 7299977"/>
              <a:gd name="connsiteY75" fmla="*/ 465975 h 6858000"/>
              <a:gd name="connsiteX76" fmla="*/ 209049 w 7299977"/>
              <a:gd name="connsiteY76" fmla="*/ 462417 h 6858000"/>
              <a:gd name="connsiteX77" fmla="*/ 409664 w 7299977"/>
              <a:gd name="connsiteY77" fmla="*/ 533558 h 6858000"/>
              <a:gd name="connsiteX78" fmla="*/ 621908 w 7299977"/>
              <a:gd name="connsiteY78" fmla="*/ 522887 h 6858000"/>
              <a:gd name="connsiteX79" fmla="*/ 822522 w 7299977"/>
              <a:gd name="connsiteY79" fmla="*/ 558458 h 6858000"/>
              <a:gd name="connsiteX80" fmla="*/ 996969 w 7299977"/>
              <a:gd name="connsiteY80" fmla="*/ 558458 h 6858000"/>
              <a:gd name="connsiteX81" fmla="*/ 834151 w 7299977"/>
              <a:gd name="connsiteY81" fmla="*/ 505101 h 6858000"/>
              <a:gd name="connsiteX82" fmla="*/ 773095 w 7299977"/>
              <a:gd name="connsiteY82" fmla="*/ 416176 h 6858000"/>
              <a:gd name="connsiteX83" fmla="*/ 793447 w 7299977"/>
              <a:gd name="connsiteY83" fmla="*/ 334364 h 6858000"/>
              <a:gd name="connsiteX84" fmla="*/ 860319 w 7299977"/>
              <a:gd name="connsiteY84" fmla="*/ 359262 h 6858000"/>
              <a:gd name="connsiteX85" fmla="*/ 938820 w 7299977"/>
              <a:gd name="connsiteY85" fmla="*/ 451747 h 6858000"/>
              <a:gd name="connsiteX86" fmla="*/ 956265 w 7299977"/>
              <a:gd name="connsiteY86" fmla="*/ 394834 h 6858000"/>
              <a:gd name="connsiteX87" fmla="*/ 1002784 w 7299977"/>
              <a:gd name="connsiteY87" fmla="*/ 352148 h 6858000"/>
              <a:gd name="connsiteX88" fmla="*/ 1270270 w 7299977"/>
              <a:gd name="connsiteY88" fmla="*/ 373491 h 6858000"/>
              <a:gd name="connsiteX89" fmla="*/ 1092915 w 7299977"/>
              <a:gd name="connsiteY89" fmla="*/ 192082 h 6858000"/>
              <a:gd name="connsiteX90" fmla="*/ 979525 w 7299977"/>
              <a:gd name="connsiteY90" fmla="*/ 163625 h 6858000"/>
              <a:gd name="connsiteX91" fmla="*/ 953358 w 7299977"/>
              <a:gd name="connsiteY91" fmla="*/ 88927 h 6858000"/>
              <a:gd name="connsiteX92" fmla="*/ 1005692 w 7299977"/>
              <a:gd name="connsiteY92" fmla="*/ 71141 h 6858000"/>
              <a:gd name="connsiteX93" fmla="*/ 1267362 w 7299977"/>
              <a:gd name="connsiteY93" fmla="*/ 135168 h 6858000"/>
              <a:gd name="connsiteX94" fmla="*/ 1310975 w 7299977"/>
              <a:gd name="connsiteY94" fmla="*/ 110269 h 6858000"/>
              <a:gd name="connsiteX95" fmla="*/ 1008599 w 7299977"/>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299977" h="6858000">
                <a:moveTo>
                  <a:pt x="1008599" y="0"/>
                </a:moveTo>
                <a:lnTo>
                  <a:pt x="4420653" y="0"/>
                </a:lnTo>
                <a:lnTo>
                  <a:pt x="5511704" y="0"/>
                </a:lnTo>
                <a:lnTo>
                  <a:pt x="7299977" y="0"/>
                </a:lnTo>
                <a:lnTo>
                  <a:pt x="7299977" y="6858000"/>
                </a:lnTo>
                <a:lnTo>
                  <a:pt x="5511704" y="6858000"/>
                </a:lnTo>
                <a:lnTo>
                  <a:pt x="4420653" y="6858000"/>
                </a:lnTo>
                <a:lnTo>
                  <a:pt x="1592997" y="6858000"/>
                </a:lnTo>
                <a:cubicBezTo>
                  <a:pt x="1473792" y="6786859"/>
                  <a:pt x="1360401" y="6701489"/>
                  <a:pt x="1232473" y="6658805"/>
                </a:cubicBezTo>
                <a:cubicBezTo>
                  <a:pt x="1145250" y="6630349"/>
                  <a:pt x="1060933" y="6580550"/>
                  <a:pt x="1075471" y="6431153"/>
                </a:cubicBezTo>
                <a:cubicBezTo>
                  <a:pt x="1078378" y="6388469"/>
                  <a:pt x="1055118" y="6356456"/>
                  <a:pt x="1020229" y="6367127"/>
                </a:cubicBezTo>
                <a:cubicBezTo>
                  <a:pt x="953358" y="6388469"/>
                  <a:pt x="921375" y="6327999"/>
                  <a:pt x="883579" y="6281757"/>
                </a:cubicBezTo>
                <a:cubicBezTo>
                  <a:pt x="816707" y="6199945"/>
                  <a:pt x="752743" y="6114575"/>
                  <a:pt x="645167" y="6100347"/>
                </a:cubicBezTo>
                <a:cubicBezTo>
                  <a:pt x="665519" y="6036320"/>
                  <a:pt x="700408" y="6043434"/>
                  <a:pt x="732391" y="6057663"/>
                </a:cubicBezTo>
                <a:cubicBezTo>
                  <a:pt x="816707" y="6093234"/>
                  <a:pt x="901023" y="6132361"/>
                  <a:pt x="985339" y="6167932"/>
                </a:cubicBezTo>
                <a:cubicBezTo>
                  <a:pt x="1040581" y="6189274"/>
                  <a:pt x="1095822" y="6221287"/>
                  <a:pt x="1168509" y="6196388"/>
                </a:cubicBezTo>
                <a:cubicBezTo>
                  <a:pt x="1104545" y="6068335"/>
                  <a:pt x="996969" y="6043434"/>
                  <a:pt x="909746" y="6004307"/>
                </a:cubicBezTo>
                <a:cubicBezTo>
                  <a:pt x="802169" y="5954508"/>
                  <a:pt x="738206" y="5862025"/>
                  <a:pt x="659704" y="5755314"/>
                </a:cubicBezTo>
                <a:cubicBezTo>
                  <a:pt x="738206" y="5726858"/>
                  <a:pt x="787632" y="5805112"/>
                  <a:pt x="851597" y="5801555"/>
                </a:cubicBezTo>
                <a:cubicBezTo>
                  <a:pt x="854504" y="5790884"/>
                  <a:pt x="860319" y="5769542"/>
                  <a:pt x="860319" y="5769542"/>
                </a:cubicBezTo>
                <a:cubicBezTo>
                  <a:pt x="755650" y="5712629"/>
                  <a:pt x="709132" y="5605917"/>
                  <a:pt x="691686" y="5474306"/>
                </a:cubicBezTo>
                <a:cubicBezTo>
                  <a:pt x="685872" y="5406721"/>
                  <a:pt x="648075" y="5385379"/>
                  <a:pt x="610278" y="5353367"/>
                </a:cubicBezTo>
                <a:cubicBezTo>
                  <a:pt x="482350" y="5243097"/>
                  <a:pt x="345700" y="5143500"/>
                  <a:pt x="238123" y="4994104"/>
                </a:cubicBezTo>
                <a:cubicBezTo>
                  <a:pt x="363144" y="5011889"/>
                  <a:pt x="461997" y="5111487"/>
                  <a:pt x="592833" y="5154171"/>
                </a:cubicBezTo>
                <a:cubicBezTo>
                  <a:pt x="488165" y="4990547"/>
                  <a:pt x="351514" y="4905177"/>
                  <a:pt x="226494" y="4805580"/>
                </a:cubicBezTo>
                <a:cubicBezTo>
                  <a:pt x="168344" y="4759339"/>
                  <a:pt x="116011" y="4702425"/>
                  <a:pt x="49139" y="4677526"/>
                </a:cubicBezTo>
                <a:cubicBezTo>
                  <a:pt x="25879" y="4670412"/>
                  <a:pt x="-14826" y="4652628"/>
                  <a:pt x="5527" y="4602828"/>
                </a:cubicBezTo>
                <a:cubicBezTo>
                  <a:pt x="22972" y="4560144"/>
                  <a:pt x="54954" y="4574373"/>
                  <a:pt x="84029" y="4585042"/>
                </a:cubicBezTo>
                <a:cubicBezTo>
                  <a:pt x="153807" y="4613499"/>
                  <a:pt x="229401" y="4613499"/>
                  <a:pt x="325347" y="4613499"/>
                </a:cubicBezTo>
                <a:cubicBezTo>
                  <a:pt x="243939" y="4478331"/>
                  <a:pt x="95658" y="4521016"/>
                  <a:pt x="25879" y="4378734"/>
                </a:cubicBezTo>
                <a:cubicBezTo>
                  <a:pt x="113103" y="4353835"/>
                  <a:pt x="179975" y="4403633"/>
                  <a:pt x="249753" y="4414305"/>
                </a:cubicBezTo>
                <a:cubicBezTo>
                  <a:pt x="313718" y="4424975"/>
                  <a:pt x="328254" y="4400076"/>
                  <a:pt x="313718" y="4321821"/>
                </a:cubicBezTo>
                <a:cubicBezTo>
                  <a:pt x="290458" y="4200882"/>
                  <a:pt x="325347" y="4140411"/>
                  <a:pt x="418386" y="4172424"/>
                </a:cubicBezTo>
                <a:cubicBezTo>
                  <a:pt x="505609" y="4204438"/>
                  <a:pt x="514332" y="4158196"/>
                  <a:pt x="491072" y="4090612"/>
                </a:cubicBezTo>
                <a:cubicBezTo>
                  <a:pt x="456183" y="3991015"/>
                  <a:pt x="493979" y="3912759"/>
                  <a:pt x="520147" y="3827390"/>
                </a:cubicBezTo>
                <a:cubicBezTo>
                  <a:pt x="560851" y="3699337"/>
                  <a:pt x="543407" y="3635309"/>
                  <a:pt x="459090" y="3539269"/>
                </a:cubicBezTo>
                <a:cubicBezTo>
                  <a:pt x="409664" y="3485914"/>
                  <a:pt x="360236" y="3439672"/>
                  <a:pt x="290458" y="3393429"/>
                </a:cubicBezTo>
                <a:cubicBezTo>
                  <a:pt x="450368" y="3368530"/>
                  <a:pt x="284643" y="3283162"/>
                  <a:pt x="339884" y="3229805"/>
                </a:cubicBezTo>
                <a:cubicBezTo>
                  <a:pt x="453275" y="3208463"/>
                  <a:pt x="543407" y="3379202"/>
                  <a:pt x="697501" y="3329402"/>
                </a:cubicBezTo>
                <a:cubicBezTo>
                  <a:pt x="511425" y="3183563"/>
                  <a:pt x="302087" y="3137322"/>
                  <a:pt x="165437" y="2941684"/>
                </a:cubicBezTo>
                <a:cubicBezTo>
                  <a:pt x="197419" y="2899000"/>
                  <a:pt x="229401" y="2941684"/>
                  <a:pt x="255568" y="2923898"/>
                </a:cubicBezTo>
                <a:cubicBezTo>
                  <a:pt x="255568" y="2913227"/>
                  <a:pt x="560851" y="2980812"/>
                  <a:pt x="578296" y="2703362"/>
                </a:cubicBezTo>
                <a:cubicBezTo>
                  <a:pt x="584111" y="2703362"/>
                  <a:pt x="589926" y="2703362"/>
                  <a:pt x="595740" y="2692689"/>
                </a:cubicBezTo>
                <a:cubicBezTo>
                  <a:pt x="627722" y="2653563"/>
                  <a:pt x="598648" y="2561080"/>
                  <a:pt x="650982" y="2553965"/>
                </a:cubicBezTo>
                <a:cubicBezTo>
                  <a:pt x="709132" y="2546851"/>
                  <a:pt x="764373" y="2514837"/>
                  <a:pt x="825429" y="2532623"/>
                </a:cubicBezTo>
                <a:cubicBezTo>
                  <a:pt x="871949" y="2546851"/>
                  <a:pt x="921375" y="2564636"/>
                  <a:pt x="970802" y="2564636"/>
                </a:cubicBezTo>
                <a:cubicBezTo>
                  <a:pt x="1023136" y="2564636"/>
                  <a:pt x="1095822" y="2685576"/>
                  <a:pt x="1127805" y="2525509"/>
                </a:cubicBezTo>
                <a:cubicBezTo>
                  <a:pt x="1127805" y="2518395"/>
                  <a:pt x="1217936" y="2536181"/>
                  <a:pt x="1267362" y="2543294"/>
                </a:cubicBezTo>
                <a:cubicBezTo>
                  <a:pt x="1308067" y="2550408"/>
                  <a:pt x="1357494" y="2582422"/>
                  <a:pt x="1386568" y="2518395"/>
                </a:cubicBezTo>
                <a:cubicBezTo>
                  <a:pt x="1401105" y="2479267"/>
                  <a:pt x="1331326" y="2408126"/>
                  <a:pt x="1270270" y="2401012"/>
                </a:cubicBezTo>
                <a:cubicBezTo>
                  <a:pt x="1215029" y="2393898"/>
                  <a:pt x="1159787" y="2386784"/>
                  <a:pt x="1107453" y="2401012"/>
                </a:cubicBezTo>
                <a:cubicBezTo>
                  <a:pt x="1043489" y="2418796"/>
                  <a:pt x="1008599" y="2390340"/>
                  <a:pt x="991154" y="2326314"/>
                </a:cubicBezTo>
                <a:cubicBezTo>
                  <a:pt x="970802" y="2258731"/>
                  <a:pt x="933005" y="2223159"/>
                  <a:pt x="880671" y="2191146"/>
                </a:cubicBezTo>
                <a:cubicBezTo>
                  <a:pt x="752743" y="2112891"/>
                  <a:pt x="630630" y="2020407"/>
                  <a:pt x="491072" y="1974165"/>
                </a:cubicBezTo>
                <a:cubicBezTo>
                  <a:pt x="464905" y="1967051"/>
                  <a:pt x="432923" y="1952823"/>
                  <a:pt x="421293" y="1892353"/>
                </a:cubicBezTo>
                <a:cubicBezTo>
                  <a:pt x="799262" y="1984836"/>
                  <a:pt x="1142342" y="2223159"/>
                  <a:pt x="1531941" y="2208931"/>
                </a:cubicBezTo>
                <a:cubicBezTo>
                  <a:pt x="1427272" y="2134233"/>
                  <a:pt x="1302252" y="2130676"/>
                  <a:pt x="1188861" y="2077320"/>
                </a:cubicBezTo>
                <a:cubicBezTo>
                  <a:pt x="1270270" y="2038192"/>
                  <a:pt x="1345864" y="2080877"/>
                  <a:pt x="1421458" y="2102219"/>
                </a:cubicBezTo>
                <a:cubicBezTo>
                  <a:pt x="1485422" y="2120004"/>
                  <a:pt x="1543571" y="2123562"/>
                  <a:pt x="1549386" y="2013292"/>
                </a:cubicBezTo>
                <a:cubicBezTo>
                  <a:pt x="1549386" y="2002622"/>
                  <a:pt x="1549386" y="1995507"/>
                  <a:pt x="1549386" y="1984836"/>
                </a:cubicBezTo>
                <a:cubicBezTo>
                  <a:pt x="1526126" y="1938595"/>
                  <a:pt x="1494144" y="1917252"/>
                  <a:pt x="1453440" y="1903025"/>
                </a:cubicBezTo>
                <a:cubicBezTo>
                  <a:pt x="1430180" y="1895910"/>
                  <a:pt x="1398198" y="1881683"/>
                  <a:pt x="1398198" y="1849668"/>
                </a:cubicBezTo>
                <a:cubicBezTo>
                  <a:pt x="1401105" y="1728729"/>
                  <a:pt x="1322604" y="1693158"/>
                  <a:pt x="1247011" y="1657587"/>
                </a:cubicBezTo>
                <a:cubicBezTo>
                  <a:pt x="1287715" y="1597117"/>
                  <a:pt x="1322604" y="1639802"/>
                  <a:pt x="1354586" y="1636245"/>
                </a:cubicBezTo>
                <a:cubicBezTo>
                  <a:pt x="1374939" y="1632688"/>
                  <a:pt x="1395290" y="1629132"/>
                  <a:pt x="1395290" y="1597117"/>
                </a:cubicBezTo>
                <a:cubicBezTo>
                  <a:pt x="1395290" y="1572219"/>
                  <a:pt x="1386568" y="1540204"/>
                  <a:pt x="1366216" y="1540204"/>
                </a:cubicBezTo>
                <a:cubicBezTo>
                  <a:pt x="1238288" y="1536647"/>
                  <a:pt x="1165601" y="1365909"/>
                  <a:pt x="1031858" y="1365909"/>
                </a:cubicBezTo>
                <a:cubicBezTo>
                  <a:pt x="950450" y="1365909"/>
                  <a:pt x="1072563" y="1269868"/>
                  <a:pt x="1005692" y="1230741"/>
                </a:cubicBezTo>
                <a:cubicBezTo>
                  <a:pt x="991154" y="1220069"/>
                  <a:pt x="1046396" y="1205842"/>
                  <a:pt x="1069655" y="1209399"/>
                </a:cubicBezTo>
                <a:cubicBezTo>
                  <a:pt x="1092915" y="1212955"/>
                  <a:pt x="1113268" y="1237855"/>
                  <a:pt x="1142342" y="1220069"/>
                </a:cubicBezTo>
                <a:cubicBezTo>
                  <a:pt x="1156879" y="1156043"/>
                  <a:pt x="1119082" y="1131144"/>
                  <a:pt x="1084193" y="1113358"/>
                </a:cubicBezTo>
                <a:cubicBezTo>
                  <a:pt x="1008599" y="1070674"/>
                  <a:pt x="933005" y="1020875"/>
                  <a:pt x="848689" y="1006647"/>
                </a:cubicBezTo>
                <a:cubicBezTo>
                  <a:pt x="819615" y="1003089"/>
                  <a:pt x="802169" y="985305"/>
                  <a:pt x="805077" y="949734"/>
                </a:cubicBezTo>
                <a:cubicBezTo>
                  <a:pt x="810892" y="903491"/>
                  <a:pt x="839967" y="917720"/>
                  <a:pt x="863226" y="921277"/>
                </a:cubicBezTo>
                <a:cubicBezTo>
                  <a:pt x="877764" y="924835"/>
                  <a:pt x="892301" y="935506"/>
                  <a:pt x="906838" y="910606"/>
                </a:cubicBezTo>
                <a:cubicBezTo>
                  <a:pt x="566666" y="658055"/>
                  <a:pt x="386404" y="672284"/>
                  <a:pt x="5527" y="465975"/>
                </a:cubicBezTo>
                <a:cubicBezTo>
                  <a:pt x="89843" y="426847"/>
                  <a:pt x="150900" y="455303"/>
                  <a:pt x="209049" y="462417"/>
                </a:cubicBezTo>
                <a:cubicBezTo>
                  <a:pt x="354422" y="480203"/>
                  <a:pt x="264290" y="512216"/>
                  <a:pt x="409664" y="533558"/>
                </a:cubicBezTo>
                <a:cubicBezTo>
                  <a:pt x="479443" y="544229"/>
                  <a:pt x="543407" y="579800"/>
                  <a:pt x="621908" y="522887"/>
                </a:cubicBezTo>
                <a:cubicBezTo>
                  <a:pt x="674242" y="483759"/>
                  <a:pt x="758558" y="526444"/>
                  <a:pt x="822522" y="558458"/>
                </a:cubicBezTo>
                <a:cubicBezTo>
                  <a:pt x="874856" y="586915"/>
                  <a:pt x="927190" y="594028"/>
                  <a:pt x="996969" y="558458"/>
                </a:cubicBezTo>
                <a:cubicBezTo>
                  <a:pt x="933005" y="537116"/>
                  <a:pt x="883579" y="519330"/>
                  <a:pt x="834151" y="505101"/>
                </a:cubicBezTo>
                <a:cubicBezTo>
                  <a:pt x="793447" y="494431"/>
                  <a:pt x="770187" y="469532"/>
                  <a:pt x="773095" y="416176"/>
                </a:cubicBezTo>
                <a:cubicBezTo>
                  <a:pt x="773095" y="387720"/>
                  <a:pt x="764373" y="348592"/>
                  <a:pt x="793447" y="334364"/>
                </a:cubicBezTo>
                <a:cubicBezTo>
                  <a:pt x="816707" y="320135"/>
                  <a:pt x="848689" y="334364"/>
                  <a:pt x="860319" y="359262"/>
                </a:cubicBezTo>
                <a:cubicBezTo>
                  <a:pt x="874856" y="405504"/>
                  <a:pt x="889393" y="448189"/>
                  <a:pt x="938820" y="451747"/>
                </a:cubicBezTo>
                <a:cubicBezTo>
                  <a:pt x="1005692" y="458860"/>
                  <a:pt x="967894" y="430405"/>
                  <a:pt x="956265" y="394834"/>
                </a:cubicBezTo>
                <a:cubicBezTo>
                  <a:pt x="944635" y="355706"/>
                  <a:pt x="979525" y="345034"/>
                  <a:pt x="1002784" y="352148"/>
                </a:cubicBezTo>
                <a:cubicBezTo>
                  <a:pt x="1090008" y="384162"/>
                  <a:pt x="1180139" y="327250"/>
                  <a:pt x="1270270" y="373491"/>
                </a:cubicBezTo>
                <a:cubicBezTo>
                  <a:pt x="1247011" y="259665"/>
                  <a:pt x="1197583" y="209867"/>
                  <a:pt x="1092915" y="192082"/>
                </a:cubicBezTo>
                <a:cubicBezTo>
                  <a:pt x="1055118" y="188525"/>
                  <a:pt x="1014414" y="195638"/>
                  <a:pt x="979525" y="163625"/>
                </a:cubicBezTo>
                <a:cubicBezTo>
                  <a:pt x="959172" y="145839"/>
                  <a:pt x="938820" y="124497"/>
                  <a:pt x="953358" y="88927"/>
                </a:cubicBezTo>
                <a:cubicBezTo>
                  <a:pt x="962080" y="64027"/>
                  <a:pt x="985339" y="64027"/>
                  <a:pt x="1005692" y="71141"/>
                </a:cubicBezTo>
                <a:cubicBezTo>
                  <a:pt x="1090008" y="110269"/>
                  <a:pt x="1180139" y="120941"/>
                  <a:pt x="1267362" y="135168"/>
                </a:cubicBezTo>
                <a:cubicBezTo>
                  <a:pt x="1281900" y="138725"/>
                  <a:pt x="1296437" y="145839"/>
                  <a:pt x="1310975" y="110269"/>
                </a:cubicBezTo>
                <a:cubicBezTo>
                  <a:pt x="1209214" y="78255"/>
                  <a:pt x="1110360" y="35571"/>
                  <a:pt x="1008599" y="0"/>
                </a:cubicBezTo>
                <a:close/>
              </a:path>
            </a:pathLst>
          </a:custGeom>
          <a:solidFill>
            <a:schemeClr val="bg2">
              <a:alpha val="50000"/>
            </a:schemeClr>
          </a:solidFill>
          <a:ln w="32707" cap="flat">
            <a:noFill/>
            <a:prstDash val="solid"/>
            <a:miter/>
          </a:ln>
        </p:spPr>
        <p:txBody>
          <a:bodyPr rtlCol="0" anchor="ctr"/>
          <a:lstStyle/>
          <a:p>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905484" y="1065749"/>
            <a:ext cx="3748810" cy="47265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00800" y="713313"/>
            <a:ext cx="4953000" cy="5431376"/>
          </a:xfrm>
          <a:prstGeom prst="rect">
            <a:avLst/>
          </a:prstGeom>
        </p:spPr>
        <p:txBody>
          <a:bodyPr vert="horz" lIns="91440" tIns="45720" rIns="91440" bIns="45720" rtlCol="0" anchor="ctr">
            <a:normAutofit/>
          </a:bodyPr>
          <a:lstStyle/>
          <a:p>
            <a:pPr>
              <a:spcBef>
                <a:spcPts val="1400"/>
              </a:spcBef>
            </a:pPr>
            <a:r>
              <a:rPr lang="en-US" sz="1400"/>
              <a:t>API and Web scraping</a:t>
            </a:r>
          </a:p>
          <a:p>
            <a:pPr lvl="1">
              <a:spcBef>
                <a:spcPts val="1400"/>
              </a:spcBef>
            </a:pPr>
            <a:r>
              <a:rPr lang="en-US" sz="1400"/>
              <a:t>The base data used in this project stem from the SpaceX REST API (https//.docs.spacexdata.com)</a:t>
            </a:r>
          </a:p>
          <a:p>
            <a:pPr lvl="2">
              <a:spcBef>
                <a:spcPts val="1400"/>
              </a:spcBef>
            </a:pPr>
            <a:r>
              <a:rPr lang="en-US" sz="1400"/>
              <a:t>Specifically, the /launches/past endpoint was used to collect information about SpaceX’s past launches and collect information on whether the landing of the first stage rocket was successful or not to train the models used to predict optimal conditions to launch an alternate rocket in.</a:t>
            </a:r>
          </a:p>
          <a:p>
            <a:pPr lvl="2">
              <a:spcBef>
                <a:spcPts val="1400"/>
              </a:spcBef>
            </a:pPr>
            <a:r>
              <a:rPr lang="en-US" sz="1400"/>
              <a:t>Data from the API required some cleaning, checking for missing values filling these missing values where necessary using the mean for continuous variables collected from the API response.</a:t>
            </a:r>
          </a:p>
          <a:p>
            <a:pPr lvl="1">
              <a:spcBef>
                <a:spcPts val="1400"/>
              </a:spcBef>
            </a:pPr>
            <a:r>
              <a:rPr lang="en-US" sz="1400"/>
              <a:t>The base data was supplemented with scraped data from Wikipedia’s page about the Falcon 9 rocket launches.</a:t>
            </a:r>
          </a:p>
          <a:p>
            <a:pPr lvl="2">
              <a:spcBef>
                <a:spcPts val="1400"/>
              </a:spcBef>
            </a:pPr>
            <a:r>
              <a:rPr lang="en-US" sz="1400"/>
              <a:t>The data was residing in a HTML table and which was scraped using Python’s web scraping library “BeautifulSoup”. </a:t>
            </a: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991225" y="279400"/>
            <a:ext cx="5362576" cy="1892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Abadi" panose="020B0604020104020204" pitchFamily="34" charset="0"/>
                <a:ea typeface="+mj-ea"/>
                <a:cs typeface="+mj-cs"/>
              </a:rPr>
              <a:t>Data Collection – SpaceX API</a:t>
            </a:r>
          </a:p>
        </p:txBody>
      </p:sp>
      <p:sp>
        <p:nvSpPr>
          <p:cNvPr id="6" name="Slide Number Placeholder 5">
            <a:extLst>
              <a:ext uri="{FF2B5EF4-FFF2-40B4-BE49-F238E27FC236}">
                <a16:creationId xmlns:a16="http://schemas.microsoft.com/office/drawing/2014/main" id="{772D0411-8FF8-C540-84AE-DBA0703D368C}"/>
              </a:ext>
            </a:extLst>
          </p:cNvPr>
          <p:cNvSpPr>
            <a:spLocks/>
          </p:cNvSpPr>
          <p:nvPr/>
        </p:nvSpPr>
        <p:spPr>
          <a:xfrm>
            <a:off x="8391497" y="5818979"/>
            <a:ext cx="2445045" cy="357984"/>
          </a:xfrm>
          <a:prstGeom prst="rect">
            <a:avLst/>
          </a:prstGeom>
        </p:spPr>
        <p:txBody>
          <a:bodyPr/>
          <a:lstStyle/>
          <a:p>
            <a:pPr defTabSz="813816">
              <a:spcAft>
                <a:spcPts val="600"/>
              </a:spcAft>
            </a:pPr>
            <a:fld id="{5075537C-CA84-1446-933C-8E9D027F9201}" type="slidenum">
              <a:rPr lang="en-US" sz="1602" kern="1200">
                <a:solidFill>
                  <a:schemeClr val="tx1"/>
                </a:solidFill>
                <a:latin typeface="+mn-lt"/>
                <a:ea typeface="+mn-ea"/>
                <a:cs typeface="+mn-cs"/>
              </a:rPr>
              <a:pPr defTabSz="813816">
                <a:spcAft>
                  <a:spcPts val="600"/>
                </a:spcAft>
              </a:pPr>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5891806" y="2045804"/>
            <a:ext cx="4867450" cy="3749635"/>
          </a:xfrm>
          <a:prstGeom prst="rect">
            <a:avLst/>
          </a:prstGeom>
          <a:ln>
            <a:solidFill>
              <a:srgbClr val="0B49CB"/>
            </a:solidFill>
            <a:prstDash val="dash"/>
          </a:ln>
        </p:spPr>
        <p:txBody>
          <a:bodyPr vert="horz" lIns="91440" tIns="45720" rIns="91440" bIns="45720" rtlCol="0" anchor="t">
            <a:normAutofit/>
          </a:bodyPr>
          <a:lstStyle/>
          <a:p>
            <a:pPr defTabSz="813816">
              <a:spcAft>
                <a:spcPts val="600"/>
              </a:spcAft>
            </a:pPr>
            <a:endParaRPr lang="en-US" sz="1958" kern="1200">
              <a:solidFill>
                <a:srgbClr val="0056AF"/>
              </a:solidFill>
              <a:latin typeface="Abadi"/>
              <a:ea typeface="+mn-ea"/>
              <a:cs typeface="+mn-cs"/>
            </a:endParaRPr>
          </a:p>
          <a:p>
            <a:pPr defTabSz="813816">
              <a:spcAft>
                <a:spcPts val="600"/>
              </a:spcAft>
            </a:pPr>
            <a:endParaRPr lang="en-US" sz="1958" kern="1200">
              <a:solidFill>
                <a:srgbClr val="0056AF"/>
              </a:solidFill>
              <a:latin typeface="Abadi"/>
              <a:ea typeface="+mn-ea"/>
              <a:cs typeface="+mn-cs"/>
            </a:endParaRPr>
          </a:p>
          <a:p>
            <a:pPr defTabSz="813816">
              <a:spcAft>
                <a:spcPts val="600"/>
              </a:spcAft>
            </a:pPr>
            <a:endParaRPr lang="en-US" sz="1958" kern="1200">
              <a:solidFill>
                <a:srgbClr val="0056AF"/>
              </a:solidFill>
              <a:latin typeface="Abadi"/>
              <a:ea typeface="+mn-ea"/>
              <a:cs typeface="+mn-cs"/>
            </a:endParaRPr>
          </a:p>
          <a:p>
            <a:pPr marL="0" indent="0">
              <a:spcAft>
                <a:spcPts val="600"/>
              </a:spcAft>
              <a:buNone/>
            </a:pPr>
            <a:endParaRPr lang="en-US" sz="220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p:cNvSpPr>
          <p:nvPr/>
        </p:nvSpPr>
        <p:spPr>
          <a:xfrm>
            <a:off x="1355457" y="2052879"/>
            <a:ext cx="4135918" cy="3766614"/>
          </a:xfrm>
          <a:prstGeom prst="rect">
            <a:avLst/>
          </a:prstGeom>
        </p:spPr>
        <p:txBody>
          <a:bodyPr vert="horz" lIns="91440" tIns="45720" rIns="91440" bIns="45720" rtlCol="0" anchor="t">
            <a:normAutofit/>
          </a:bodyPr>
          <a:lstStyle/>
          <a:p>
            <a:pPr defTabSz="813816">
              <a:lnSpc>
                <a:spcPct val="90000"/>
              </a:lnSpc>
              <a:spcBef>
                <a:spcPts val="1246"/>
              </a:spcBef>
            </a:pPr>
            <a:r>
              <a:rPr lang="en-US" sz="1958" kern="1200">
                <a:solidFill>
                  <a:schemeClr val="accent3">
                    <a:lumMod val="25000"/>
                  </a:schemeClr>
                </a:solidFill>
                <a:latin typeface="Abadi" panose="020B0604020104020204" pitchFamily="34" charset="0"/>
                <a:ea typeface="+mn-ea"/>
                <a:cs typeface="+mn-cs"/>
              </a:rPr>
              <a:t>Using Python’s Requests library and Get method we accessed the </a:t>
            </a:r>
            <a:r>
              <a:rPr lang="en-US" sz="2136" kern="1200">
                <a:solidFill>
                  <a:schemeClr val="accent3">
                    <a:lumMod val="25000"/>
                  </a:schemeClr>
                </a:solidFill>
                <a:latin typeface="Abadi" panose="020B0604020104020204" pitchFamily="34" charset="0"/>
                <a:ea typeface="+mn-ea"/>
                <a:cs typeface="+mn-cs"/>
              </a:rPr>
              <a:t>/launches/past endpoint from the SpaceX REST API.</a:t>
            </a:r>
          </a:p>
          <a:p>
            <a:pPr defTabSz="813816">
              <a:lnSpc>
                <a:spcPct val="90000"/>
              </a:lnSpc>
              <a:spcBef>
                <a:spcPts val="1246"/>
              </a:spcBef>
            </a:pPr>
            <a:r>
              <a:rPr lang="en-US" sz="2136" kern="1200">
                <a:solidFill>
                  <a:schemeClr val="accent3">
                    <a:lumMod val="25000"/>
                  </a:schemeClr>
                </a:solidFill>
                <a:latin typeface="Abadi" panose="020B0604020104020204" pitchFamily="34" charset="0"/>
                <a:ea typeface="+mn-ea"/>
                <a:cs typeface="+mn-cs"/>
              </a:rPr>
              <a:t>Using the REST API JSON response we then normalized and flattened the data into a Pandas </a:t>
            </a:r>
            <a:r>
              <a:rPr lang="en-US" sz="2136" kern="1200" err="1">
                <a:solidFill>
                  <a:schemeClr val="accent3">
                    <a:lumMod val="25000"/>
                  </a:schemeClr>
                </a:solidFill>
                <a:latin typeface="Abadi" panose="020B0604020104020204" pitchFamily="34" charset="0"/>
                <a:ea typeface="+mn-ea"/>
                <a:cs typeface="+mn-cs"/>
              </a:rPr>
              <a:t>dataframe</a:t>
            </a:r>
            <a:r>
              <a:rPr lang="en-US" sz="2136" kern="1200">
                <a:solidFill>
                  <a:schemeClr val="accent3">
                    <a:lumMod val="25000"/>
                  </a:schemeClr>
                </a:solidFill>
                <a:latin typeface="Abadi" panose="020B0604020104020204" pitchFamily="34" charset="0"/>
                <a:ea typeface="+mn-ea"/>
                <a:cs typeface="+mn-cs"/>
              </a:rPr>
              <a:t> making it ready for further processing.</a:t>
            </a:r>
            <a:endParaRPr lang="en-US" sz="1958" kern="1200">
              <a:solidFill>
                <a:schemeClr val="accent3">
                  <a:lumMod val="25000"/>
                </a:schemeClr>
              </a:solidFill>
              <a:latin typeface="Abadi"/>
              <a:ea typeface="+mn-ea"/>
              <a:cs typeface="+mn-cs"/>
            </a:endParaRPr>
          </a:p>
          <a:p>
            <a:pPr defTabSz="813816">
              <a:lnSpc>
                <a:spcPct val="90000"/>
              </a:lnSpc>
              <a:spcBef>
                <a:spcPts val="1246"/>
              </a:spcBef>
            </a:pPr>
            <a:r>
              <a:rPr lang="en-US" sz="1958" kern="1200">
                <a:solidFill>
                  <a:schemeClr val="accent3">
                    <a:lumMod val="25000"/>
                  </a:schemeClr>
                </a:solidFill>
                <a:latin typeface="Abadi" panose="020B0604020104020204" pitchFamily="34" charset="0"/>
                <a:ea typeface="+mn-ea"/>
                <a:cs typeface="+mn-cs"/>
              </a:rPr>
              <a:t>GitHub Notebook: </a:t>
            </a:r>
            <a:r>
              <a:rPr lang="en-US" sz="1424" kern="1200" err="1">
                <a:solidFill>
                  <a:schemeClr val="tx1"/>
                </a:solidFill>
                <a:latin typeface="Abadi" panose="020B0604020104020204" pitchFamily="34" charset="0"/>
                <a:ea typeface="+mn-ea"/>
                <a:cs typeface="+mn-cs"/>
                <a:hlinkClick r:id="rId3"/>
              </a:rPr>
              <a:t>dscap</a:t>
            </a:r>
            <a:r>
              <a:rPr lang="en-US" sz="1424" kern="1200">
                <a:solidFill>
                  <a:schemeClr val="tx1"/>
                </a:solidFill>
                <a:latin typeface="Abadi" panose="020B0604020104020204" pitchFamily="34" charset="0"/>
                <a:ea typeface="+mn-ea"/>
                <a:cs typeface="+mn-cs"/>
                <a:hlinkClick r:id="rId3"/>
              </a:rPr>
              <a:t>/</a:t>
            </a:r>
            <a:r>
              <a:rPr lang="en-US" sz="1424" kern="1200" err="1">
                <a:solidFill>
                  <a:schemeClr val="tx1"/>
                </a:solidFill>
                <a:latin typeface="Abadi" panose="020B0604020104020204" pitchFamily="34" charset="0"/>
                <a:ea typeface="+mn-ea"/>
                <a:cs typeface="+mn-cs"/>
                <a:hlinkClick r:id="rId3"/>
              </a:rPr>
              <a:t>data_collection_api.ipynb</a:t>
            </a:r>
            <a:r>
              <a:rPr lang="en-US" sz="1424" kern="1200">
                <a:solidFill>
                  <a:schemeClr val="tx1"/>
                </a:solidFill>
                <a:latin typeface="Abadi" panose="020B0604020104020204" pitchFamily="34" charset="0"/>
                <a:ea typeface="+mn-ea"/>
                <a:cs typeface="+mn-cs"/>
                <a:hlinkClick r:id="rId3"/>
              </a:rPr>
              <a:t> at main · mattan87/</a:t>
            </a:r>
            <a:r>
              <a:rPr lang="en-US" sz="1424" kern="1200" err="1">
                <a:solidFill>
                  <a:schemeClr val="tx1"/>
                </a:solidFill>
                <a:latin typeface="Abadi" panose="020B0604020104020204" pitchFamily="34" charset="0"/>
                <a:ea typeface="+mn-ea"/>
                <a:cs typeface="+mn-cs"/>
                <a:hlinkClick r:id="rId3"/>
              </a:rPr>
              <a:t>dscap</a:t>
            </a:r>
            <a:r>
              <a:rPr lang="en-US" sz="1424" kern="1200">
                <a:solidFill>
                  <a:schemeClr val="tx1"/>
                </a:solidFill>
                <a:latin typeface="Abadi" panose="020B0604020104020204" pitchFamily="34" charset="0"/>
                <a:ea typeface="+mn-ea"/>
                <a:cs typeface="+mn-cs"/>
                <a:hlinkClick r:id="rId3"/>
              </a:rPr>
              <a:t> (github.com)</a:t>
            </a:r>
            <a:endParaRPr lang="en-US" sz="1958" kern="1200">
              <a:solidFill>
                <a:schemeClr val="accent3">
                  <a:lumMod val="25000"/>
                </a:schemeClr>
              </a:solidFill>
              <a:latin typeface="Abadi" panose="020B0604020104020204" pitchFamily="34" charset="0"/>
              <a:ea typeface="+mn-ea"/>
              <a:cs typeface="+mn-cs"/>
            </a:endParaRPr>
          </a:p>
          <a:p>
            <a:pPr defTabSz="813816">
              <a:lnSpc>
                <a:spcPct val="90000"/>
              </a:lnSpc>
            </a:pPr>
            <a:endParaRPr lang="en-US" sz="1602" kern="1200">
              <a:solidFill>
                <a:schemeClr val="tx1"/>
              </a:solidFill>
              <a:latin typeface="+mn-lt"/>
              <a:ea typeface="+mn-ea"/>
              <a:cs typeface="+mn-cs"/>
            </a:endParaRPr>
          </a:p>
          <a:p>
            <a:pPr>
              <a:lnSpc>
                <a:spcPct val="90000"/>
              </a:lnSpc>
            </a:pPr>
            <a:endParaRPr lang="en-US"/>
          </a:p>
        </p:txBody>
      </p:sp>
      <p:graphicFrame>
        <p:nvGraphicFramePr>
          <p:cNvPr id="2" name="Diagram 1">
            <a:extLst>
              <a:ext uri="{FF2B5EF4-FFF2-40B4-BE49-F238E27FC236}">
                <a16:creationId xmlns:a16="http://schemas.microsoft.com/office/drawing/2014/main" id="{623238C8-BCD2-58F5-9B84-3A582B19B947}"/>
              </a:ext>
            </a:extLst>
          </p:cNvPr>
          <p:cNvGraphicFramePr/>
          <p:nvPr>
            <p:extLst>
              <p:ext uri="{D42A27DB-BD31-4B8C-83A1-F6EECF244321}">
                <p14:modId xmlns:p14="http://schemas.microsoft.com/office/powerpoint/2010/main" val="332251883"/>
              </p:ext>
            </p:extLst>
          </p:nvPr>
        </p:nvGraphicFramePr>
        <p:xfrm>
          <a:off x="5891806" y="2028825"/>
          <a:ext cx="4867450" cy="3766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5991225" y="279400"/>
            <a:ext cx="5362576" cy="18923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chemeClr val="tx1"/>
                </a:solidFill>
                <a:latin typeface="Abadi"/>
              </a:rPr>
              <a:t>Data Collection - Scraping</a:t>
            </a:r>
            <a:endParaRPr lang="en-US" sz="3200" dirty="0">
              <a:solidFill>
                <a:schemeClr val="tx1"/>
              </a:solidFill>
            </a:endParaRPr>
          </a:p>
        </p:txBody>
      </p:sp>
      <p:sp>
        <p:nvSpPr>
          <p:cNvPr id="6" name="Slide Number Placeholder 5">
            <a:extLst>
              <a:ext uri="{FF2B5EF4-FFF2-40B4-BE49-F238E27FC236}">
                <a16:creationId xmlns:a16="http://schemas.microsoft.com/office/drawing/2014/main" id="{772D0411-8FF8-C540-84AE-DBA0703D368C}"/>
              </a:ext>
            </a:extLst>
          </p:cNvPr>
          <p:cNvSpPr>
            <a:spLocks/>
          </p:cNvSpPr>
          <p:nvPr/>
        </p:nvSpPr>
        <p:spPr>
          <a:xfrm>
            <a:off x="8391497" y="5818979"/>
            <a:ext cx="2445045" cy="357984"/>
          </a:xfrm>
          <a:prstGeom prst="rect">
            <a:avLst/>
          </a:prstGeom>
        </p:spPr>
        <p:txBody>
          <a:bodyPr/>
          <a:lstStyle/>
          <a:p>
            <a:pPr defTabSz="813816">
              <a:spcAft>
                <a:spcPts val="600"/>
              </a:spcAft>
            </a:pPr>
            <a:fld id="{5075537C-CA84-1446-933C-8E9D027F9201}" type="slidenum">
              <a:rPr lang="en-US" sz="1602" kern="1200">
                <a:solidFill>
                  <a:schemeClr val="tx1"/>
                </a:solidFill>
                <a:latin typeface="+mn-lt"/>
                <a:ea typeface="+mn-ea"/>
                <a:cs typeface="+mn-cs"/>
              </a:rPr>
              <a:pPr defTabSz="813816">
                <a:spcAft>
                  <a:spcPts val="600"/>
                </a:spcAft>
              </a:pPr>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p:cNvSpPr>
          <p:nvPr/>
        </p:nvSpPr>
        <p:spPr>
          <a:xfrm>
            <a:off x="5891806" y="2045804"/>
            <a:ext cx="4867450" cy="3749635"/>
          </a:xfrm>
          <a:prstGeom prst="rect">
            <a:avLst/>
          </a:prstGeom>
          <a:ln>
            <a:solidFill>
              <a:srgbClr val="0B49CB"/>
            </a:solidFill>
            <a:prstDash val="dash"/>
          </a:ln>
        </p:spPr>
        <p:txBody>
          <a:bodyPr vert="horz" lIns="91440" tIns="45720" rIns="91440" bIns="45720" rtlCol="0" anchor="t">
            <a:normAutofit/>
          </a:bodyPr>
          <a:lstStyle/>
          <a:p>
            <a:pPr defTabSz="813816">
              <a:spcAft>
                <a:spcPts val="600"/>
              </a:spcAft>
            </a:pPr>
            <a:endParaRPr lang="en-US" sz="1958" kern="1200">
              <a:solidFill>
                <a:srgbClr val="0056AF"/>
              </a:solidFill>
              <a:latin typeface="Abadi"/>
              <a:ea typeface="+mn-ea"/>
              <a:cs typeface="+mn-cs"/>
            </a:endParaRPr>
          </a:p>
          <a:p>
            <a:pPr defTabSz="813816">
              <a:spcAft>
                <a:spcPts val="600"/>
              </a:spcAft>
            </a:pPr>
            <a:endParaRPr lang="en-US" sz="1958" kern="1200">
              <a:solidFill>
                <a:srgbClr val="0056AF"/>
              </a:solidFill>
              <a:latin typeface="Abadi"/>
              <a:ea typeface="+mn-ea"/>
              <a:cs typeface="+mn-cs"/>
            </a:endParaRPr>
          </a:p>
          <a:p>
            <a:pPr defTabSz="813816">
              <a:spcAft>
                <a:spcPts val="600"/>
              </a:spcAft>
            </a:pPr>
            <a:endParaRPr lang="en-US" sz="1958" kern="1200">
              <a:solidFill>
                <a:srgbClr val="0056AF"/>
              </a:solidFill>
              <a:latin typeface="Abadi"/>
              <a:ea typeface="+mn-ea"/>
              <a:cs typeface="+mn-cs"/>
            </a:endParaRPr>
          </a:p>
          <a:p>
            <a:pPr marL="0" indent="0">
              <a:spcAft>
                <a:spcPts val="600"/>
              </a:spcAft>
              <a:buNone/>
            </a:pPr>
            <a:endParaRPr lang="en-US" sz="220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p:cNvSpPr>
          <p:nvPr/>
        </p:nvSpPr>
        <p:spPr>
          <a:xfrm>
            <a:off x="1355457" y="2052879"/>
            <a:ext cx="4135918" cy="3766614"/>
          </a:xfrm>
          <a:prstGeom prst="rect">
            <a:avLst/>
          </a:prstGeom>
        </p:spPr>
        <p:txBody>
          <a:bodyPr vert="horz" lIns="91440" tIns="45720" rIns="91440" bIns="45720" rtlCol="0" anchor="t">
            <a:normAutofit/>
          </a:bodyPr>
          <a:lstStyle/>
          <a:p>
            <a:pPr defTabSz="813816">
              <a:lnSpc>
                <a:spcPct val="90000"/>
              </a:lnSpc>
              <a:spcBef>
                <a:spcPts val="1246"/>
              </a:spcBef>
            </a:pPr>
            <a:r>
              <a:rPr lang="en-US" sz="1958" kern="1200" dirty="0">
                <a:solidFill>
                  <a:schemeClr val="accent3">
                    <a:lumMod val="25000"/>
                  </a:schemeClr>
                </a:solidFill>
                <a:latin typeface="Abadi" panose="020B0604020104020204" pitchFamily="34" charset="0"/>
                <a:ea typeface="+mn-ea"/>
                <a:cs typeface="+mn-cs"/>
              </a:rPr>
              <a:t>Using Python’s Requests library and Get method we accessed the </a:t>
            </a:r>
            <a:r>
              <a:rPr lang="en-US" sz="2136" kern="1200" dirty="0">
                <a:solidFill>
                  <a:schemeClr val="accent3">
                    <a:lumMod val="25000"/>
                  </a:schemeClr>
                </a:solidFill>
                <a:latin typeface="Abadi" panose="020B0604020104020204" pitchFamily="34" charset="0"/>
                <a:ea typeface="+mn-ea"/>
                <a:cs typeface="+mn-cs"/>
              </a:rPr>
              <a:t>/launches/past endpoint from the SpaceX REST API.</a:t>
            </a:r>
          </a:p>
          <a:p>
            <a:pPr defTabSz="813816">
              <a:lnSpc>
                <a:spcPct val="90000"/>
              </a:lnSpc>
              <a:spcBef>
                <a:spcPts val="1246"/>
              </a:spcBef>
            </a:pPr>
            <a:r>
              <a:rPr lang="en-US" sz="2136" kern="1200" dirty="0">
                <a:solidFill>
                  <a:schemeClr val="accent3">
                    <a:lumMod val="25000"/>
                  </a:schemeClr>
                </a:solidFill>
                <a:latin typeface="Abadi" panose="020B0604020104020204" pitchFamily="34" charset="0"/>
                <a:ea typeface="+mn-ea"/>
                <a:cs typeface="+mn-cs"/>
              </a:rPr>
              <a:t>Using the REST API JSON response we then normalized and flattened the data into a Pandas </a:t>
            </a:r>
            <a:r>
              <a:rPr lang="en-US" sz="2136" kern="1200" dirty="0" err="1">
                <a:solidFill>
                  <a:schemeClr val="accent3">
                    <a:lumMod val="25000"/>
                  </a:schemeClr>
                </a:solidFill>
                <a:latin typeface="Abadi" panose="020B0604020104020204" pitchFamily="34" charset="0"/>
                <a:ea typeface="+mn-ea"/>
                <a:cs typeface="+mn-cs"/>
              </a:rPr>
              <a:t>dataframe</a:t>
            </a:r>
            <a:r>
              <a:rPr lang="en-US" sz="2136" kern="1200" dirty="0">
                <a:solidFill>
                  <a:schemeClr val="accent3">
                    <a:lumMod val="25000"/>
                  </a:schemeClr>
                </a:solidFill>
                <a:latin typeface="Abadi" panose="020B0604020104020204" pitchFamily="34" charset="0"/>
                <a:ea typeface="+mn-ea"/>
                <a:cs typeface="+mn-cs"/>
              </a:rPr>
              <a:t> making it ready for further processing.</a:t>
            </a:r>
            <a:endParaRPr lang="en-US" sz="1958" kern="1200" dirty="0">
              <a:solidFill>
                <a:schemeClr val="accent3">
                  <a:lumMod val="25000"/>
                </a:schemeClr>
              </a:solidFill>
              <a:latin typeface="Abadi"/>
              <a:ea typeface="+mn-ea"/>
              <a:cs typeface="+mn-cs"/>
            </a:endParaRPr>
          </a:p>
          <a:p>
            <a:pPr defTabSz="813816">
              <a:lnSpc>
                <a:spcPct val="90000"/>
              </a:lnSpc>
              <a:spcBef>
                <a:spcPts val="1246"/>
              </a:spcBef>
            </a:pPr>
            <a:r>
              <a:rPr lang="en-US" sz="1958" kern="1200" dirty="0">
                <a:solidFill>
                  <a:schemeClr val="accent3">
                    <a:lumMod val="25000"/>
                  </a:schemeClr>
                </a:solidFill>
                <a:latin typeface="Abadi" panose="020B0604020104020204" pitchFamily="34" charset="0"/>
                <a:ea typeface="+mn-ea"/>
                <a:cs typeface="+mn-cs"/>
              </a:rPr>
              <a:t>GitHub Notebook: </a:t>
            </a:r>
            <a:r>
              <a:rPr lang="en-US" sz="1424" kern="1200" dirty="0" err="1">
                <a:solidFill>
                  <a:schemeClr val="tx1"/>
                </a:solidFill>
                <a:latin typeface="Abadi" panose="020B0604020104020204" pitchFamily="34" charset="0"/>
                <a:ea typeface="+mn-ea"/>
                <a:cs typeface="+mn-cs"/>
                <a:hlinkClick r:id="rId3"/>
              </a:rPr>
              <a:t>dscap</a:t>
            </a:r>
            <a:r>
              <a:rPr lang="en-US" sz="1424" kern="1200" dirty="0">
                <a:solidFill>
                  <a:schemeClr val="tx1"/>
                </a:solidFill>
                <a:latin typeface="Abadi" panose="020B0604020104020204" pitchFamily="34" charset="0"/>
                <a:ea typeface="+mn-ea"/>
                <a:cs typeface="+mn-cs"/>
                <a:hlinkClick r:id="rId3"/>
              </a:rPr>
              <a:t>/</a:t>
            </a:r>
            <a:r>
              <a:rPr lang="en-US" sz="1424" kern="1200" dirty="0" err="1">
                <a:solidFill>
                  <a:schemeClr val="tx1"/>
                </a:solidFill>
                <a:latin typeface="Abadi" panose="020B0604020104020204" pitchFamily="34" charset="0"/>
                <a:ea typeface="+mn-ea"/>
                <a:cs typeface="+mn-cs"/>
                <a:hlinkClick r:id="rId3"/>
              </a:rPr>
              <a:t>data_collection_api.ipynb</a:t>
            </a:r>
            <a:r>
              <a:rPr lang="en-US" sz="1424" kern="1200" dirty="0">
                <a:solidFill>
                  <a:schemeClr val="tx1"/>
                </a:solidFill>
                <a:latin typeface="Abadi" panose="020B0604020104020204" pitchFamily="34" charset="0"/>
                <a:ea typeface="+mn-ea"/>
                <a:cs typeface="+mn-cs"/>
                <a:hlinkClick r:id="rId3"/>
              </a:rPr>
              <a:t> at main · mattan87/</a:t>
            </a:r>
            <a:r>
              <a:rPr lang="en-US" sz="1424" kern="1200" dirty="0" err="1">
                <a:solidFill>
                  <a:schemeClr val="tx1"/>
                </a:solidFill>
                <a:latin typeface="Abadi" panose="020B0604020104020204" pitchFamily="34" charset="0"/>
                <a:ea typeface="+mn-ea"/>
                <a:cs typeface="+mn-cs"/>
                <a:hlinkClick r:id="rId3"/>
              </a:rPr>
              <a:t>dscap</a:t>
            </a:r>
            <a:r>
              <a:rPr lang="en-US" sz="1424" kern="1200" dirty="0">
                <a:solidFill>
                  <a:schemeClr val="tx1"/>
                </a:solidFill>
                <a:latin typeface="Abadi" panose="020B0604020104020204" pitchFamily="34" charset="0"/>
                <a:ea typeface="+mn-ea"/>
                <a:cs typeface="+mn-cs"/>
                <a:hlinkClick r:id="rId3"/>
              </a:rPr>
              <a:t> (github.com)</a:t>
            </a:r>
            <a:endParaRPr lang="en-US" sz="1958" kern="1200" dirty="0">
              <a:solidFill>
                <a:schemeClr val="accent3">
                  <a:lumMod val="25000"/>
                </a:schemeClr>
              </a:solidFill>
              <a:latin typeface="Abadi" panose="020B0604020104020204" pitchFamily="34" charset="0"/>
              <a:ea typeface="+mn-ea"/>
              <a:cs typeface="+mn-cs"/>
            </a:endParaRPr>
          </a:p>
          <a:p>
            <a:pPr defTabSz="813816">
              <a:lnSpc>
                <a:spcPct val="90000"/>
              </a:lnSpc>
            </a:pPr>
            <a:endParaRPr lang="en-US" sz="1602" kern="1200" dirty="0">
              <a:solidFill>
                <a:schemeClr val="tx1"/>
              </a:solidFill>
              <a:latin typeface="+mn-lt"/>
              <a:ea typeface="+mn-ea"/>
              <a:cs typeface="+mn-cs"/>
            </a:endParaRPr>
          </a:p>
          <a:p>
            <a:pPr>
              <a:lnSpc>
                <a:spcPct val="90000"/>
              </a:lnSpc>
            </a:pPr>
            <a:endParaRPr lang="en-US" dirty="0"/>
          </a:p>
        </p:txBody>
      </p:sp>
      <p:graphicFrame>
        <p:nvGraphicFramePr>
          <p:cNvPr id="2" name="Diagram 1">
            <a:extLst>
              <a:ext uri="{FF2B5EF4-FFF2-40B4-BE49-F238E27FC236}">
                <a16:creationId xmlns:a16="http://schemas.microsoft.com/office/drawing/2014/main" id="{623238C8-BCD2-58F5-9B84-3A582B19B947}"/>
              </a:ext>
            </a:extLst>
          </p:cNvPr>
          <p:cNvGraphicFramePr/>
          <p:nvPr/>
        </p:nvGraphicFramePr>
        <p:xfrm>
          <a:off x="5891806" y="2028825"/>
          <a:ext cx="4867450" cy="37666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2649824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155be751-a274-42e8-93fb-f39d3b9bccc8"/>
    <ds:schemaRef ds:uri="http://purl.org/dc/dcmitype/"/>
    <ds:schemaRef ds:uri="http://www.w3.org/XML/1998/namespace"/>
    <ds:schemaRef ds:uri="http://schemas.microsoft.com/office/2006/documentManagement/types"/>
    <ds:schemaRef ds:uri="http://schemas.microsoft.com/office/2006/metadata/properties"/>
    <ds:schemaRef ds:uri="http://schemas.microsoft.com/office/infopath/2007/PartnerControls"/>
    <ds:schemaRef ds:uri="f80a141d-92ca-4d3d-9308-f7e7b1d44ce8"/>
    <ds:schemaRef ds:uri="http://purl.org/dc/elements/1.1/"/>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4408</TotalTime>
  <Words>2610</Words>
  <Application>Microsoft Office PowerPoint</Application>
  <PresentationFormat>Widescreen</PresentationFormat>
  <Paragraphs>263</Paragraphs>
  <Slides>47</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Mattis Kristoffersson</cp:lastModifiedBy>
  <cp:revision>224</cp:revision>
  <dcterms:created xsi:type="dcterms:W3CDTF">2021-04-29T18:58:34Z</dcterms:created>
  <dcterms:modified xsi:type="dcterms:W3CDTF">2024-03-12T12:10:44Z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